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tags/tag8.xml" ContentType="application/vnd.openxmlformats-officedocument.presentationml.tags+xml"/>
  <Override PartName="/ppt/tags/tag140.xml" ContentType="application/vnd.openxmlformats-officedocument.presentationml.tags+xml"/>
  <Override PartName="/ppt/tags/tag238.xml" ContentType="application/vnd.openxmlformats-officedocument.presentationml.tags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21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gs/tag189.xml" ContentType="application/vnd.openxmlformats-officedocument.presentationml.tags+xml"/>
  <Override PartName="/ppt/tags/tag241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178.xml" ContentType="application/vnd.openxmlformats-officedocument.presentationml.tags+xml"/>
  <Override PartName="/ppt/tags/tag230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slides/slide99.xml" ContentType="application/vnd.openxmlformats-officedocument.presentationml.slide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tags/tag68.xml" ContentType="application/vnd.openxmlformats-officedocument.presentationml.tags+xml"/>
  <Override PartName="/ppt/tags/tag224.xml" ContentType="application/vnd.openxmlformats-officedocument.presentationml.tags+xml"/>
  <Override PartName="/ppt/tags/tag235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tags/tag213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notesSlides/notesSlide13.xml" ContentType="application/vnd.openxmlformats-officedocument.presentationml.notesSlide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197.xml" ContentType="application/vnd.openxmlformats-officedocument.presentationml.tags+xml"/>
  <Override PartName="/ppt/tags/tag202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tags/tag2.xml" ContentType="application/vnd.openxmlformats-officedocument.presentationml.tags+xml"/>
  <Default Extension="wmf" ContentType="image/x-wmf"/>
  <Override PartName="/ppt/tags/tag87.xml" ContentType="application/vnd.openxmlformats-officedocument.presentationml.tags+xml"/>
  <Override PartName="/ppt/tags/tag243.xml" ContentType="application/vnd.openxmlformats-officedocument.presentationml.tag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tags/tag232.xml" ContentType="application/vnd.openxmlformats-officedocument.presentationml.tag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90.xml" ContentType="application/vnd.openxmlformats-officedocument.presentationml.tags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slides/slide79.xml" ContentType="application/vnd.openxmlformats-officedocument.presentationml.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tags/tag248.xml" ContentType="application/vnd.openxmlformats-officedocument.presentationml.tags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tags/tag226.xml" ContentType="application/vnd.openxmlformats-officedocument.presentationml.tags+xml"/>
  <Override PartName="/ppt/tags/tag237.xml" ContentType="application/vnd.openxmlformats-officedocument.presentationml.tag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ags/tag59.xml" ContentType="application/vnd.openxmlformats-officedocument.presentationml.tags+xml"/>
  <Override PartName="/ppt/tags/tag215.xml" ContentType="application/vnd.openxmlformats-officedocument.presentationml.tags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notesSlides/notesSlide15.xml" ContentType="application/vnd.openxmlformats-officedocument.presentationml.notesSlide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tags/tag204.xml" ContentType="application/vnd.openxmlformats-officedocument.presentationml.tags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tags/tag119.xml" ContentType="application/vnd.openxmlformats-officedocument.presentationml.tags+xml"/>
  <Override PartName="/ppt/tags/tag166.xml" ContentType="application/vnd.openxmlformats-officedocument.presentationml.tags+xml"/>
  <Override PartName="/ppt/slides/slide98.xml" ContentType="application/vnd.openxmlformats-officedocument.presentationml.slide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slides/slide87.xml" ContentType="application/vnd.openxmlformats-officedocument.presentationml.slide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ags/tag245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234.xml" ContentType="application/vnd.openxmlformats-officedocument.presentationml.tags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223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notesSlides/notesSlide12.xml" ContentType="application/vnd.openxmlformats-officedocument.presentationml.notesSlide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tags/tag228.xml" ContentType="application/vnd.openxmlformats-officedocument.presentationml.tags+xml"/>
  <Override PartName="/ppt/tags/tag239.xml" ContentType="application/vnd.openxmlformats-officedocument.presentationml.tag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tags/tag242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220.xml" ContentType="application/vnd.openxmlformats-officedocument.presentationml.tags+xml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ppt/tags/tag157.xml" ContentType="application/vnd.openxmlformats-officedocument.presentationml.tags+xml"/>
  <Override PartName="/ppt/slides/slide89.xml" ContentType="application/vnd.openxmlformats-officedocument.presentationml.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tags/tag247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236.xml" ContentType="application/vnd.openxmlformats-officedocument.presentationml.tags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225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tags/tag250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notesSlides/notesSlide14.xml" ContentType="application/vnd.openxmlformats-officedocument.presentationml.notesSlide+xml"/>
  <Override PartName="/ppt/tags/tag18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slides/slide53.xml" ContentType="application/vnd.openxmlformats-officedocument.presentationml.slide+xml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tags/tag233.xml" ContentType="application/vnd.openxmlformats-officedocument.presentationml.tags+xml"/>
  <Override PartName="/ppt/tags/tag244.xml" ContentType="application/vnd.openxmlformats-officedocument.presentationml.tags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tags/tag222.xml" ContentType="application/vnd.openxmlformats-officedocument.presentationml.tags+xml"/>
  <Override PartName="/ppt/slides/slide20.xml" ContentType="application/vnd.openxmlformats-officedocument.presentationml.slide+xml"/>
  <Override PartName="/ppt/tags/tag55.xml" ContentType="application/vnd.openxmlformats-officedocument.presentationml.tags+xml"/>
  <Override PartName="/ppt/tags/tag159.xml" ContentType="application/vnd.openxmlformats-officedocument.presentationml.tags+xml"/>
  <Override PartName="/ppt/tags/tag211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notesSlides/notesSlide11.xml" ContentType="application/vnd.openxmlformats-officedocument.presentationml.notesSlide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tags/tag249.xml" ContentType="application/vnd.openxmlformats-officedocument.presentationml.tags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tags/tag227.xml" ContentType="application/vnd.openxmlformats-officedocument.presentationml.tags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tags/tag20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05"/>
  </p:notesMasterIdLst>
  <p:handoutMasterIdLst>
    <p:handoutMasterId r:id="rId106"/>
  </p:handoutMasterIdLst>
  <p:sldIdLst>
    <p:sldId id="302" r:id="rId2"/>
    <p:sldId id="266" r:id="rId3"/>
    <p:sldId id="259" r:id="rId4"/>
    <p:sldId id="309" r:id="rId5"/>
    <p:sldId id="306" r:id="rId6"/>
    <p:sldId id="307" r:id="rId7"/>
    <p:sldId id="262" r:id="rId8"/>
    <p:sldId id="310" r:id="rId9"/>
    <p:sldId id="263" r:id="rId10"/>
    <p:sldId id="312" r:id="rId11"/>
    <p:sldId id="311" r:id="rId12"/>
    <p:sldId id="265" r:id="rId13"/>
    <p:sldId id="293" r:id="rId14"/>
    <p:sldId id="267" r:id="rId15"/>
    <p:sldId id="313" r:id="rId16"/>
    <p:sldId id="287" r:id="rId17"/>
    <p:sldId id="292" r:id="rId18"/>
    <p:sldId id="268" r:id="rId19"/>
    <p:sldId id="269" r:id="rId20"/>
    <p:sldId id="270" r:id="rId21"/>
    <p:sldId id="271" r:id="rId22"/>
    <p:sldId id="272" r:id="rId23"/>
    <p:sldId id="273" r:id="rId24"/>
    <p:sldId id="314" r:id="rId25"/>
    <p:sldId id="274" r:id="rId26"/>
    <p:sldId id="315" r:id="rId27"/>
    <p:sldId id="275" r:id="rId28"/>
    <p:sldId id="276" r:id="rId29"/>
    <p:sldId id="299" r:id="rId30"/>
    <p:sldId id="294" r:id="rId31"/>
    <p:sldId id="295" r:id="rId32"/>
    <p:sldId id="296" r:id="rId33"/>
    <p:sldId id="297" r:id="rId34"/>
    <p:sldId id="317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384" r:id="rId99"/>
    <p:sldId id="385" r:id="rId100"/>
    <p:sldId id="386" r:id="rId101"/>
    <p:sldId id="387" r:id="rId102"/>
    <p:sldId id="388" r:id="rId103"/>
    <p:sldId id="389" r:id="rId104"/>
  </p:sldIdLst>
  <p:sldSz cx="12192000" cy="6858000"/>
  <p:notesSz cx="7302500" cy="9588500"/>
  <p:custDataLst>
    <p:tags r:id="rId10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333FF"/>
    <a:srgbClr val="FFFF00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18" autoAdjust="0"/>
  </p:normalViewPr>
  <p:slideViewPr>
    <p:cSldViewPr>
      <p:cViewPr>
        <p:scale>
          <a:sx n="90" d="100"/>
          <a:sy n="90" d="100"/>
        </p:scale>
        <p:origin x="54" y="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gs" Target="tags/tag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927218C1-594E-A94E-95F4-26DFF0AD86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2739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CD7DE18D-B477-5540-A418-45080CBABE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2384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8721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6406" y="719771"/>
            <a:ext cx="6389688" cy="3595688"/>
          </a:xfrm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T</a:t>
            </a:r>
            <a:r>
              <a:rPr lang="en-US" altLang="en-US" smtClean="0"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 smtClean="0">
                <a:latin typeface="Arial" pitchFamily="34" charset="0"/>
                <a:ea typeface="ＭＳ Ｐゴシック" pitchFamily="34" charset="-128"/>
              </a:rPr>
              <a:t>: traffic report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761" indent="-285293"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171" indent="-228234"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7640" indent="-228234"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4108" indent="-228234"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0577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67045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3514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79982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75A3D32-6BA7-4A1F-917C-754422230827}" type="slidenum">
              <a:rPr lang="en-US" sz="1300"/>
              <a:pPr eaLnBrk="1" hangingPunct="1"/>
              <a:t>56</a:t>
            </a:fld>
            <a:endParaRPr lang="en-US" sz="13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992" y="719772"/>
            <a:ext cx="6386518" cy="359410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</a:p>
          <a:p>
            <a:endParaRPr lang="en-US" dirty="0" smtClean="0"/>
          </a:p>
          <a:p>
            <a:r>
              <a:rPr lang="en-US" dirty="0" smtClean="0"/>
              <a:t>Draw network</a:t>
            </a:r>
          </a:p>
          <a:p>
            <a:r>
              <a:rPr lang="en-US" dirty="0" smtClean="0"/>
              <a:t>Specify</a:t>
            </a:r>
            <a:r>
              <a:rPr lang="en-US" baseline="0" dirty="0" smtClean="0"/>
              <a:t> the CPTs</a:t>
            </a:r>
          </a:p>
          <a:p>
            <a:r>
              <a:rPr lang="en-US" baseline="0" dirty="0" smtClean="0"/>
              <a:t>Then query, e.g., Mary Calls --- not something we specified, inference computed this for us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P(B) = ?</a:t>
            </a:r>
          </a:p>
          <a:p>
            <a:r>
              <a:rPr lang="en-US" baseline="0" dirty="0" smtClean="0"/>
              <a:t>P(B | +e) = ?</a:t>
            </a:r>
          </a:p>
          <a:p>
            <a:endParaRPr lang="en-US" baseline="0" dirty="0" smtClean="0"/>
          </a:p>
          <a:p>
            <a:pPr marL="171176" indent="-171176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Independence</a:t>
            </a:r>
          </a:p>
          <a:p>
            <a:pPr marL="171176" indent="-171176">
              <a:buFont typeface="Wingdings" charset="0"/>
              <a:buChar char="à"/>
            </a:pPr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P(B) = ?</a:t>
            </a:r>
          </a:p>
          <a:p>
            <a:r>
              <a:rPr lang="en-US" baseline="0" dirty="0" smtClean="0"/>
              <a:t>P(B | +m) = ?</a:t>
            </a:r>
          </a:p>
          <a:p>
            <a:endParaRPr lang="en-US" baseline="0" dirty="0" smtClean="0">
              <a:sym typeface="Wingdings"/>
            </a:endParaRP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Show explaining away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6027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406" y="719771"/>
            <a:ext cx="6389688" cy="359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6027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406" y="719771"/>
            <a:ext cx="6389688" cy="359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6027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406" y="719771"/>
            <a:ext cx="6389688" cy="35956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761" indent="-285293"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171" indent="-228234"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7640" indent="-228234"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4108" indent="-228234" defTabSz="96524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0577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67045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3514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79982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75</a:t>
            </a:fld>
            <a:endParaRPr lang="en-US" sz="13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406" y="719771"/>
            <a:ext cx="6389688" cy="359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016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George Box: All models are wrong; some of them are useful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1B7EDC-D532-E64C-A88A-8EDD91AF94E9}" type="slidenum">
              <a:rPr lang="en-US"/>
              <a:pPr eaLnBrk="1" hangingPunct="1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3032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668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602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2937"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A52A2-6AE2-47FE-A754-A7EB9B5F06D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325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406" y="719771"/>
            <a:ext cx="6389688" cy="359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602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6406" y="719771"/>
            <a:ext cx="6389688" cy="3595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602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6406" y="719771"/>
            <a:ext cx="6389688" cy="3595688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Important for modeling: understanding which assumptions you are making!</a:t>
            </a:r>
          </a:p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4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761" indent="-285293" defTabSz="96524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1171" indent="-228234" defTabSz="96524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97640" indent="-228234" defTabSz="96524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4108" indent="-228234" defTabSz="96524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0577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67045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3514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79982" indent="-228234" defTabSz="9652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29EC271-397E-43E2-9DF1-EE9ED7E3DACF}" type="slidenum">
              <a:rPr lang="en-US" smtClean="0">
                <a:ea typeface="ＭＳ Ｐゴシック" pitchFamily="34" charset="-128"/>
              </a:rPr>
              <a:pPr eaLnBrk="1" hangingPunct="1"/>
              <a:t>42</a:t>
            </a:fld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80E11D-7034-644F-ACDF-0961FF4298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B7AE3-A7DC-6F48-B5B2-E849EC185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3582B-6514-F64F-B98B-15EDDDED28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8E58B9-5DCE-C749-A388-A65B9B24CF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A45FB-0697-A64A-9D51-5116823B58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DD655-17A6-EB4F-8BC4-1ED74EF1A5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2B5484-33E2-FE4D-B1E3-75D9311FF3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AEBA02-6DF4-4F48-8623-473B1E1CF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F0988-FE3D-BD44-95D6-6939512C4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8A888-4110-E642-8E4A-93BA40A9C4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8A1A2-B5DF-3D40-8B8B-515E22E761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A20CE7E-3045-584A-B330-59BDFC9F30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tags" Target="../tags/tag232.xml"/><Relationship Id="rId18" Type="http://schemas.openxmlformats.org/officeDocument/2006/relationships/tags" Target="../tags/tag237.xml"/><Relationship Id="rId26" Type="http://schemas.openxmlformats.org/officeDocument/2006/relationships/tags" Target="../tags/tag245.xml"/><Relationship Id="rId39" Type="http://schemas.openxmlformats.org/officeDocument/2006/relationships/image" Target="../media/image249.png"/><Relationship Id="rId21" Type="http://schemas.openxmlformats.org/officeDocument/2006/relationships/tags" Target="../tags/tag240.xml"/><Relationship Id="rId34" Type="http://schemas.openxmlformats.org/officeDocument/2006/relationships/image" Target="../media/image237.png"/><Relationship Id="rId42" Type="http://schemas.openxmlformats.org/officeDocument/2006/relationships/image" Target="../media/image241.png"/><Relationship Id="rId47" Type="http://schemas.openxmlformats.org/officeDocument/2006/relationships/image" Target="../media/image254.png"/><Relationship Id="rId50" Type="http://schemas.openxmlformats.org/officeDocument/2006/relationships/image" Target="../media/image257.png"/><Relationship Id="rId55" Type="http://schemas.openxmlformats.org/officeDocument/2006/relationships/image" Target="../media/image262.png"/><Relationship Id="rId63" Type="http://schemas.openxmlformats.org/officeDocument/2006/relationships/image" Target="../media/image270.png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6" Type="http://schemas.openxmlformats.org/officeDocument/2006/relationships/tags" Target="../tags/tag235.xml"/><Relationship Id="rId20" Type="http://schemas.openxmlformats.org/officeDocument/2006/relationships/tags" Target="../tags/tag239.xml"/><Relationship Id="rId29" Type="http://schemas.openxmlformats.org/officeDocument/2006/relationships/tags" Target="../tags/tag248.xml"/><Relationship Id="rId41" Type="http://schemas.openxmlformats.org/officeDocument/2006/relationships/image" Target="../media/image240.png"/><Relationship Id="rId54" Type="http://schemas.openxmlformats.org/officeDocument/2006/relationships/image" Target="../media/image261.png"/><Relationship Id="rId62" Type="http://schemas.openxmlformats.org/officeDocument/2006/relationships/image" Target="../media/image269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24" Type="http://schemas.openxmlformats.org/officeDocument/2006/relationships/tags" Target="../tags/tag243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247.png"/><Relationship Id="rId40" Type="http://schemas.openxmlformats.org/officeDocument/2006/relationships/image" Target="../media/image235.png"/><Relationship Id="rId45" Type="http://schemas.openxmlformats.org/officeDocument/2006/relationships/image" Target="../media/image252.png"/><Relationship Id="rId53" Type="http://schemas.openxmlformats.org/officeDocument/2006/relationships/image" Target="../media/image260.png"/><Relationship Id="rId58" Type="http://schemas.openxmlformats.org/officeDocument/2006/relationships/image" Target="../media/image265.png"/><Relationship Id="rId5" Type="http://schemas.openxmlformats.org/officeDocument/2006/relationships/tags" Target="../tags/tag224.xml"/><Relationship Id="rId15" Type="http://schemas.openxmlformats.org/officeDocument/2006/relationships/tags" Target="../tags/tag234.xml"/><Relationship Id="rId23" Type="http://schemas.openxmlformats.org/officeDocument/2006/relationships/tags" Target="../tags/tag242.xml"/><Relationship Id="rId28" Type="http://schemas.openxmlformats.org/officeDocument/2006/relationships/tags" Target="../tags/tag247.xml"/><Relationship Id="rId36" Type="http://schemas.openxmlformats.org/officeDocument/2006/relationships/image" Target="../media/image246.png"/><Relationship Id="rId49" Type="http://schemas.openxmlformats.org/officeDocument/2006/relationships/image" Target="../media/image256.png"/><Relationship Id="rId57" Type="http://schemas.openxmlformats.org/officeDocument/2006/relationships/image" Target="../media/image264.png"/><Relationship Id="rId61" Type="http://schemas.openxmlformats.org/officeDocument/2006/relationships/image" Target="../media/image268.png"/><Relationship Id="rId10" Type="http://schemas.openxmlformats.org/officeDocument/2006/relationships/tags" Target="../tags/tag229.xml"/><Relationship Id="rId19" Type="http://schemas.openxmlformats.org/officeDocument/2006/relationships/tags" Target="../tags/tag238.xml"/><Relationship Id="rId31" Type="http://schemas.openxmlformats.org/officeDocument/2006/relationships/tags" Target="../tags/tag250.xml"/><Relationship Id="rId44" Type="http://schemas.openxmlformats.org/officeDocument/2006/relationships/image" Target="../media/image251.png"/><Relationship Id="rId52" Type="http://schemas.openxmlformats.org/officeDocument/2006/relationships/image" Target="../media/image259.png"/><Relationship Id="rId60" Type="http://schemas.openxmlformats.org/officeDocument/2006/relationships/image" Target="../media/image267.png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tags" Target="../tags/tag241.xml"/><Relationship Id="rId27" Type="http://schemas.openxmlformats.org/officeDocument/2006/relationships/tags" Target="../tags/tag246.xml"/><Relationship Id="rId30" Type="http://schemas.openxmlformats.org/officeDocument/2006/relationships/tags" Target="../tags/tag249.xml"/><Relationship Id="rId35" Type="http://schemas.openxmlformats.org/officeDocument/2006/relationships/image" Target="../media/image238.png"/><Relationship Id="rId43" Type="http://schemas.openxmlformats.org/officeDocument/2006/relationships/image" Target="../media/image250.png"/><Relationship Id="rId48" Type="http://schemas.openxmlformats.org/officeDocument/2006/relationships/image" Target="../media/image255.png"/><Relationship Id="rId56" Type="http://schemas.openxmlformats.org/officeDocument/2006/relationships/image" Target="../media/image263.png"/><Relationship Id="rId8" Type="http://schemas.openxmlformats.org/officeDocument/2006/relationships/tags" Target="../tags/tag227.xml"/><Relationship Id="rId51" Type="http://schemas.openxmlformats.org/officeDocument/2006/relationships/image" Target="../media/image258.png"/><Relationship Id="rId3" Type="http://schemas.openxmlformats.org/officeDocument/2006/relationships/tags" Target="../tags/tag222.xml"/><Relationship Id="rId12" Type="http://schemas.openxmlformats.org/officeDocument/2006/relationships/tags" Target="../tags/tag231.xml"/><Relationship Id="rId17" Type="http://schemas.openxmlformats.org/officeDocument/2006/relationships/tags" Target="../tags/tag236.xml"/><Relationship Id="rId25" Type="http://schemas.openxmlformats.org/officeDocument/2006/relationships/tags" Target="../tags/tag244.xml"/><Relationship Id="rId33" Type="http://schemas.openxmlformats.org/officeDocument/2006/relationships/image" Target="../media/image239.png"/><Relationship Id="rId38" Type="http://schemas.openxmlformats.org/officeDocument/2006/relationships/image" Target="../media/image248.png"/><Relationship Id="rId46" Type="http://schemas.openxmlformats.org/officeDocument/2006/relationships/image" Target="../media/image253.png"/><Relationship Id="rId59" Type="http://schemas.openxmlformats.org/officeDocument/2006/relationships/image" Target="../media/image26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0.xml"/><Relationship Id="rId7" Type="http://schemas.openxmlformats.org/officeDocument/2006/relationships/image" Target="../media/image2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22.xml"/><Relationship Id="rId10" Type="http://schemas.openxmlformats.org/officeDocument/2006/relationships/image" Target="../media/image30.png"/><Relationship Id="rId4" Type="http://schemas.openxmlformats.org/officeDocument/2006/relationships/tags" Target="../tags/tag21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26.xml"/><Relationship Id="rId7" Type="http://schemas.openxmlformats.org/officeDocument/2006/relationships/image" Target="../media/image4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31.xml"/><Relationship Id="rId7" Type="http://schemas.openxmlformats.org/officeDocument/2006/relationships/image" Target="../media/image5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57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0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56.png"/><Relationship Id="rId5" Type="http://schemas.openxmlformats.org/officeDocument/2006/relationships/tags" Target="../tags/tag37.xml"/><Relationship Id="rId10" Type="http://schemas.openxmlformats.org/officeDocument/2006/relationships/image" Target="../media/image55.png"/><Relationship Id="rId4" Type="http://schemas.openxmlformats.org/officeDocument/2006/relationships/tags" Target="../tags/tag36.xml"/><Relationship Id="rId9" Type="http://schemas.openxmlformats.org/officeDocument/2006/relationships/image" Target="../media/image54.png"/><Relationship Id="rId1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41.xml"/><Relationship Id="rId7" Type="http://schemas.openxmlformats.org/officeDocument/2006/relationships/image" Target="../media/image5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6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44.xml"/><Relationship Id="rId7" Type="http://schemas.openxmlformats.org/officeDocument/2006/relationships/image" Target="../media/image6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47.xml"/><Relationship Id="rId7" Type="http://schemas.openxmlformats.org/officeDocument/2006/relationships/image" Target="../media/image6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54.xml"/><Relationship Id="rId7" Type="http://schemas.openxmlformats.org/officeDocument/2006/relationships/image" Target="../media/image75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58.xml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60.xml"/><Relationship Id="rId10" Type="http://schemas.openxmlformats.org/officeDocument/2006/relationships/image" Target="../media/image85.png"/><Relationship Id="rId4" Type="http://schemas.openxmlformats.org/officeDocument/2006/relationships/tags" Target="../tags/tag59.xml"/><Relationship Id="rId9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64.xml"/><Relationship Id="rId7" Type="http://schemas.openxmlformats.org/officeDocument/2006/relationships/image" Target="../media/image91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9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4.png"/><Relationship Id="rId4" Type="http://schemas.openxmlformats.org/officeDocument/2006/relationships/tags" Target="../tags/tag65.xml"/><Relationship Id="rId9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69.xml"/><Relationship Id="rId7" Type="http://schemas.openxmlformats.org/officeDocument/2006/relationships/image" Target="../media/image94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9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6.png"/><Relationship Id="rId4" Type="http://schemas.openxmlformats.org/officeDocument/2006/relationships/tags" Target="../tags/tag70.xml"/><Relationship Id="rId9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5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04.png"/><Relationship Id="rId5" Type="http://schemas.openxmlformats.org/officeDocument/2006/relationships/image" Target="../media/image103.emf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75.xml"/><Relationship Id="rId7" Type="http://schemas.openxmlformats.org/officeDocument/2006/relationships/image" Target="../media/image107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0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78.xml"/><Relationship Id="rId7" Type="http://schemas.openxmlformats.org/officeDocument/2006/relationships/image" Target="../media/image109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3.png"/><Relationship Id="rId5" Type="http://schemas.openxmlformats.org/officeDocument/2006/relationships/tags" Target="../tags/tag80.xml"/><Relationship Id="rId10" Type="http://schemas.openxmlformats.org/officeDocument/2006/relationships/image" Target="../media/image112.png"/><Relationship Id="rId4" Type="http://schemas.openxmlformats.org/officeDocument/2006/relationships/tags" Target="../tags/tag79.xml"/><Relationship Id="rId9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116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4.png"/><Relationship Id="rId5" Type="http://schemas.openxmlformats.org/officeDocument/2006/relationships/tags" Target="../tags/tag13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2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75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90.xml"/><Relationship Id="rId7" Type="http://schemas.openxmlformats.org/officeDocument/2006/relationships/image" Target="../media/image75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2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tags" Target="../tags/tag95.xml"/><Relationship Id="rId21" Type="http://schemas.openxmlformats.org/officeDocument/2006/relationships/image" Target="../media/image137.png"/><Relationship Id="rId7" Type="http://schemas.openxmlformats.org/officeDocument/2006/relationships/tags" Target="../tags/tag99.xml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tags" Target="../tags/tag94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7.xml"/><Relationship Id="rId15" Type="http://schemas.openxmlformats.org/officeDocument/2006/relationships/image" Target="../media/image131.png"/><Relationship Id="rId23" Type="http://schemas.openxmlformats.org/officeDocument/2006/relationships/image" Target="../media/image139.emf"/><Relationship Id="rId10" Type="http://schemas.openxmlformats.org/officeDocument/2006/relationships/tags" Target="../tags/tag102.xml"/><Relationship Id="rId19" Type="http://schemas.openxmlformats.org/officeDocument/2006/relationships/image" Target="../media/image135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2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1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107.xml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15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6.png"/><Relationship Id="rId4" Type="http://schemas.openxmlformats.org/officeDocument/2006/relationships/tags" Target="../tags/tag108.xml"/><Relationship Id="rId9" Type="http://schemas.openxmlformats.org/officeDocument/2006/relationships/image" Target="../media/image15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tags" Target="../tags/tag111.xml"/><Relationship Id="rId7" Type="http://schemas.openxmlformats.org/officeDocument/2006/relationships/image" Target="../media/image161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tags" Target="../tags/tag114.xml"/><Relationship Id="rId7" Type="http://schemas.openxmlformats.org/officeDocument/2006/relationships/image" Target="../media/image169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2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8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177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76.png"/><Relationship Id="rId5" Type="http://schemas.openxmlformats.org/officeDocument/2006/relationships/tags" Target="../tags/tag119.xml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tags" Target="../tags/tag118.xml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tags" Target="../tags/tag124.xml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5.png"/><Relationship Id="rId5" Type="http://schemas.openxmlformats.org/officeDocument/2006/relationships/tags" Target="../tags/tag126.xml"/><Relationship Id="rId10" Type="http://schemas.openxmlformats.org/officeDocument/2006/relationships/image" Target="../media/image184.png"/><Relationship Id="rId4" Type="http://schemas.openxmlformats.org/officeDocument/2006/relationships/tags" Target="../tags/tag125.xml"/><Relationship Id="rId9" Type="http://schemas.openxmlformats.org/officeDocument/2006/relationships/image" Target="../media/image18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0.pn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9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169.png"/><Relationship Id="rId5" Type="http://schemas.openxmlformats.org/officeDocument/2006/relationships/tags" Target="../tags/tag131.xml"/><Relationship Id="rId10" Type="http://schemas.openxmlformats.org/officeDocument/2006/relationships/image" Target="../media/image167.png"/><Relationship Id="rId4" Type="http://schemas.openxmlformats.org/officeDocument/2006/relationships/tags" Target="../tags/tag130.xml"/><Relationship Id="rId9" Type="http://schemas.openxmlformats.org/officeDocument/2006/relationships/image" Target="../media/image16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tags" Target="../tags/tag135.xml"/><Relationship Id="rId7" Type="http://schemas.openxmlformats.org/officeDocument/2006/relationships/image" Target="../media/image192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185.png"/><Relationship Id="rId5" Type="http://schemas.openxmlformats.org/officeDocument/2006/relationships/image" Target="../media/image191.png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tags" Target="../tags/tag138.xml"/><Relationship Id="rId7" Type="http://schemas.openxmlformats.org/officeDocument/2006/relationships/image" Target="../media/image196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2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169.pn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189.png"/><Relationship Id="rId17" Type="http://schemas.openxmlformats.org/officeDocument/2006/relationships/image" Target="../media/image196.png"/><Relationship Id="rId2" Type="http://schemas.openxmlformats.org/officeDocument/2006/relationships/tags" Target="../tags/tag140.xml"/><Relationship Id="rId16" Type="http://schemas.openxmlformats.org/officeDocument/2006/relationships/image" Target="../media/image202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01.png"/><Relationship Id="rId5" Type="http://schemas.openxmlformats.org/officeDocument/2006/relationships/tags" Target="../tags/tag143.xml"/><Relationship Id="rId15" Type="http://schemas.openxmlformats.org/officeDocument/2006/relationships/image" Target="../media/image167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4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../media/image176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175.png"/><Relationship Id="rId5" Type="http://schemas.openxmlformats.org/officeDocument/2006/relationships/tags" Target="../tags/tag152.xml"/><Relationship Id="rId15" Type="http://schemas.openxmlformats.org/officeDocument/2006/relationships/image" Target="../media/image206.png"/><Relationship Id="rId10" Type="http://schemas.openxmlformats.org/officeDocument/2006/relationships/image" Target="../media/image174.png"/><Relationship Id="rId4" Type="http://schemas.openxmlformats.org/officeDocument/2006/relationships/tags" Target="../tags/tag151.xml"/><Relationship Id="rId9" Type="http://schemas.openxmlformats.org/officeDocument/2006/relationships/image" Target="../media/image203.png"/><Relationship Id="rId14" Type="http://schemas.openxmlformats.org/officeDocument/2006/relationships/image" Target="../media/image20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206.png"/><Relationship Id="rId5" Type="http://schemas.openxmlformats.org/officeDocument/2006/relationships/image" Target="../media/image207.png"/><Relationship Id="rId4" Type="http://schemas.openxmlformats.org/officeDocument/2006/relationships/image" Target="../media/image20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1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tags" Target="../tags/tag171.xml"/><Relationship Id="rId18" Type="http://schemas.openxmlformats.org/officeDocument/2006/relationships/image" Target="../media/image213.png"/><Relationship Id="rId26" Type="http://schemas.openxmlformats.org/officeDocument/2006/relationships/image" Target="../media/image220.png"/><Relationship Id="rId3" Type="http://schemas.openxmlformats.org/officeDocument/2006/relationships/tags" Target="../tags/tag161.xml"/><Relationship Id="rId21" Type="http://schemas.openxmlformats.org/officeDocument/2006/relationships/image" Target="../media/image216.png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19.png"/><Relationship Id="rId2" Type="http://schemas.openxmlformats.org/officeDocument/2006/relationships/tags" Target="../tags/tag160.xml"/><Relationship Id="rId16" Type="http://schemas.openxmlformats.org/officeDocument/2006/relationships/tags" Target="../tags/tag174.xml"/><Relationship Id="rId20" Type="http://schemas.openxmlformats.org/officeDocument/2006/relationships/image" Target="../media/image215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24" Type="http://schemas.openxmlformats.org/officeDocument/2006/relationships/image" Target="../media/image182.png"/><Relationship Id="rId5" Type="http://schemas.openxmlformats.org/officeDocument/2006/relationships/tags" Target="../tags/tag163.xml"/><Relationship Id="rId15" Type="http://schemas.openxmlformats.org/officeDocument/2006/relationships/tags" Target="../tags/tag173.xml"/><Relationship Id="rId23" Type="http://schemas.openxmlformats.org/officeDocument/2006/relationships/image" Target="../media/image218.png"/><Relationship Id="rId28" Type="http://schemas.openxmlformats.org/officeDocument/2006/relationships/image" Target="../media/image222.png"/><Relationship Id="rId10" Type="http://schemas.openxmlformats.org/officeDocument/2006/relationships/tags" Target="../tags/tag168.xml"/><Relationship Id="rId19" Type="http://schemas.openxmlformats.org/officeDocument/2006/relationships/image" Target="../media/image214.png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tags" Target="../tags/tag172.xml"/><Relationship Id="rId22" Type="http://schemas.openxmlformats.org/officeDocument/2006/relationships/image" Target="../media/image217.png"/><Relationship Id="rId27" Type="http://schemas.openxmlformats.org/officeDocument/2006/relationships/image" Target="../media/image22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tags" Target="../tags/tag187.xml"/><Relationship Id="rId18" Type="http://schemas.openxmlformats.org/officeDocument/2006/relationships/image" Target="../media/image182.png"/><Relationship Id="rId26" Type="http://schemas.openxmlformats.org/officeDocument/2006/relationships/image" Target="../media/image226.png"/><Relationship Id="rId3" Type="http://schemas.openxmlformats.org/officeDocument/2006/relationships/tags" Target="../tags/tag177.xml"/><Relationship Id="rId21" Type="http://schemas.openxmlformats.org/officeDocument/2006/relationships/image" Target="../media/image221.png"/><Relationship Id="rId7" Type="http://schemas.openxmlformats.org/officeDocument/2006/relationships/tags" Target="../tags/tag181.xml"/><Relationship Id="rId12" Type="http://schemas.openxmlformats.org/officeDocument/2006/relationships/tags" Target="../tags/tag186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25.png"/><Relationship Id="rId2" Type="http://schemas.openxmlformats.org/officeDocument/2006/relationships/tags" Target="../tags/tag176.xml"/><Relationship Id="rId16" Type="http://schemas.openxmlformats.org/officeDocument/2006/relationships/tags" Target="../tags/tag190.xml"/><Relationship Id="rId20" Type="http://schemas.openxmlformats.org/officeDocument/2006/relationships/image" Target="../media/image223.png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24" Type="http://schemas.openxmlformats.org/officeDocument/2006/relationships/image" Target="../media/image224.png"/><Relationship Id="rId5" Type="http://schemas.openxmlformats.org/officeDocument/2006/relationships/tags" Target="../tags/tag179.xml"/><Relationship Id="rId15" Type="http://schemas.openxmlformats.org/officeDocument/2006/relationships/tags" Target="../tags/tag189.xml"/><Relationship Id="rId23" Type="http://schemas.openxmlformats.org/officeDocument/2006/relationships/image" Target="../media/image218.png"/><Relationship Id="rId10" Type="http://schemas.openxmlformats.org/officeDocument/2006/relationships/tags" Target="../tags/tag184.xml"/><Relationship Id="rId19" Type="http://schemas.openxmlformats.org/officeDocument/2006/relationships/image" Target="../media/image219.png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tags" Target="../tags/tag188.xml"/><Relationship Id="rId22" Type="http://schemas.openxmlformats.org/officeDocument/2006/relationships/image" Target="../media/image214.png"/><Relationship Id="rId27" Type="http://schemas.openxmlformats.org/officeDocument/2006/relationships/image" Target="../media/image22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tags" Target="../tags/tag193.xml"/><Relationship Id="rId7" Type="http://schemas.openxmlformats.org/officeDocument/2006/relationships/image" Target="../media/image228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2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1.png"/><Relationship Id="rId4" Type="http://schemas.openxmlformats.org/officeDocument/2006/relationships/tags" Target="../tags/tag194.xml"/><Relationship Id="rId9" Type="http://schemas.openxmlformats.org/officeDocument/2006/relationships/image" Target="../media/image2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7.png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image" Target="../media/image216.png"/><Relationship Id="rId2" Type="http://schemas.openxmlformats.org/officeDocument/2006/relationships/tags" Target="../tags/tag196.xml"/><Relationship Id="rId16" Type="http://schemas.openxmlformats.org/officeDocument/2006/relationships/image" Target="../media/image222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image" Target="../media/image215.png"/><Relationship Id="rId5" Type="http://schemas.openxmlformats.org/officeDocument/2006/relationships/tags" Target="../tags/tag199.xml"/><Relationship Id="rId15" Type="http://schemas.openxmlformats.org/officeDocument/2006/relationships/image" Target="../media/image232.png"/><Relationship Id="rId10" Type="http://schemas.openxmlformats.org/officeDocument/2006/relationships/image" Target="../media/image214.png"/><Relationship Id="rId4" Type="http://schemas.openxmlformats.org/officeDocument/2006/relationships/tags" Target="../tags/tag198.xml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" Type="http://schemas.openxmlformats.org/officeDocument/2006/relationships/tags" Target="../tags/tag203.xml"/><Relationship Id="rId16" Type="http://schemas.openxmlformats.org/officeDocument/2006/relationships/image" Target="../media/image238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233.png"/><Relationship Id="rId5" Type="http://schemas.openxmlformats.org/officeDocument/2006/relationships/tags" Target="../tags/tag206.xml"/><Relationship Id="rId15" Type="http://schemas.openxmlformats.org/officeDocument/2006/relationships/image" Target="../media/image23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41.pn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image" Target="../media/image23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237.png"/><Relationship Id="rId17" Type="http://schemas.openxmlformats.org/officeDocument/2006/relationships/image" Target="../media/image243.png"/><Relationship Id="rId2" Type="http://schemas.openxmlformats.org/officeDocument/2006/relationships/tags" Target="../tags/tag212.xml"/><Relationship Id="rId16" Type="http://schemas.openxmlformats.org/officeDocument/2006/relationships/image" Target="../media/image242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236.png"/><Relationship Id="rId5" Type="http://schemas.openxmlformats.org/officeDocument/2006/relationships/tags" Target="../tags/tag215.xml"/><Relationship Id="rId15" Type="http://schemas.openxmlformats.org/officeDocument/2006/relationships/image" Target="../media/image24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45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image" Target="../media/image2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CSC2114: </a:t>
            </a:r>
            <a:r>
              <a:rPr lang="en-US" dirty="0" smtClean="0"/>
              <a:t>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Bayes’ Nets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0400" y="2133600"/>
            <a:ext cx="4800599" cy="349847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16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88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 smtClean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E.g., previous slide</a:t>
            </a:r>
            <a:r>
              <a:rPr lang="en-US" altLang="en-US" sz="2000" dirty="0" smtClean="0">
                <a:ea typeface="ＭＳ Ｐゴシック" pitchFamily="34" charset="-128"/>
              </a:rPr>
              <a:t>’</a:t>
            </a:r>
            <a:r>
              <a:rPr lang="en-US" sz="2000" dirty="0" smtClean="0">
                <a:ea typeface="ＭＳ Ｐゴシック" pitchFamily="34" charset="-128"/>
              </a:rPr>
              <a:t>s example 2</a:t>
            </a:r>
            <a:r>
              <a:rPr lang="en-US" sz="2000" baseline="30000" dirty="0" smtClean="0">
                <a:ea typeface="ＭＳ Ｐゴシック" pitchFamily="34" charset="-128"/>
              </a:rPr>
              <a:t>n</a:t>
            </a:r>
            <a:r>
              <a:rPr lang="en-US" sz="2000" dirty="0" smtClean="0">
                <a:ea typeface="ＭＳ Ｐゴシック" pitchFamily="34" charset="-128"/>
              </a:rPr>
              <a:t> vs. 2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CSP:  </a:t>
            </a: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600" dirty="0" smtClean="0">
              <a:ea typeface="ＭＳ Ｐゴシック" pitchFamily="34" charset="-128"/>
            </a:endParaRPr>
          </a:p>
          <a:p>
            <a:r>
              <a:rPr lang="en-US" sz="2000" dirty="0" smtClean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 smtClean="0">
              <a:ea typeface="ＭＳ Ｐゴシック" pitchFamily="34" charset="-128"/>
            </a:endParaRPr>
          </a:p>
          <a:p>
            <a:r>
              <a:rPr lang="en-US" sz="2000" dirty="0" smtClean="0">
                <a:ea typeface="ＭＳ Ｐゴシック" pitchFamily="34" charset="-128"/>
              </a:rPr>
              <a:t>Hence inference in Bayes</a:t>
            </a:r>
            <a:r>
              <a:rPr lang="en-US" altLang="en-US" sz="2000" dirty="0" smtClean="0">
                <a:ea typeface="ＭＳ Ｐゴシック" pitchFamily="34" charset="-128"/>
              </a:rPr>
              <a:t>’</a:t>
            </a:r>
            <a:r>
              <a:rPr lang="en-US" sz="2000" dirty="0" smtClean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4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5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6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7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8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9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0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1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2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3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4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5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7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19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20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22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23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24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25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26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grpSp>
          <p:nvGrpSpPr>
            <p:cNvPr id="27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=""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=""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=""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066800" y="1676399"/>
            <a:ext cx="10718800" cy="4449765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A </a:t>
            </a:r>
            <a:r>
              <a:rPr lang="en-US" sz="2400" dirty="0" err="1" smtClean="0">
                <a:ea typeface="ＭＳ Ｐゴシック" pitchFamily="34" charset="-128"/>
              </a:rPr>
              <a:t>polytree</a:t>
            </a:r>
            <a:r>
              <a:rPr lang="en-US" sz="2400" dirty="0" smtClean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poly-trees you can always find an ordering that is efficient 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Try it!!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Cut-set conditioning for Bayes</a:t>
            </a:r>
            <a:r>
              <a:rPr lang="en-US" altLang="en-US" sz="2400" dirty="0" smtClean="0">
                <a:ea typeface="ＭＳ Ｐゴシック" pitchFamily="34" charset="-128"/>
              </a:rPr>
              <a:t>’</a:t>
            </a:r>
            <a:r>
              <a:rPr lang="en-US" sz="2400" dirty="0" smtClean="0">
                <a:ea typeface="ＭＳ Ｐゴシック" pitchFamily="34" charset="-128"/>
              </a:rPr>
              <a:t> net inference</a:t>
            </a:r>
          </a:p>
          <a:p>
            <a:pPr lvl="6"/>
            <a:endParaRPr lang="en-US" sz="5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Choose set of variables such that if removed only a </a:t>
            </a:r>
            <a:r>
              <a:rPr lang="en-US" sz="2000" dirty="0" err="1" smtClean="0">
                <a:ea typeface="ＭＳ Ｐゴシック" pitchFamily="34" charset="-128"/>
              </a:rPr>
              <a:t>polytree</a:t>
            </a:r>
            <a:r>
              <a:rPr lang="en-US" sz="2000" dirty="0" smtClean="0">
                <a:ea typeface="ＭＳ Ｐゴシック" pitchFamily="34" charset="-128"/>
              </a:rPr>
              <a:t> remains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Exercise: Think about how the specifics would work out!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Bayes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 smtClean="0">
              <a:ea typeface="ＭＳ Ｐゴシック" pitchFamily="34" charset="-128"/>
            </a:endParaRPr>
          </a:p>
          <a:p>
            <a:pPr lvl="4"/>
            <a:endParaRPr lang="en-US" sz="2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 smtClean="0">
              <a:ea typeface="ＭＳ Ｐゴシック" pitchFamily="34" charset="-128"/>
            </a:endParaRPr>
          </a:p>
          <a:p>
            <a:pPr lvl="4"/>
            <a:endParaRPr lang="en-US" sz="2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 smtClean="0">
              <a:ea typeface="ＭＳ Ｐゴシック" pitchFamily="34" charset="-128"/>
            </a:endParaRPr>
          </a:p>
          <a:p>
            <a:pPr lvl="3"/>
            <a:endParaRPr lang="en-US" sz="2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Learning Bayes</a:t>
            </a:r>
            <a:r>
              <a:rPr lang="en-US" altLang="en-US" sz="2400" dirty="0" smtClean="0">
                <a:ea typeface="ＭＳ Ｐゴシック" pitchFamily="34" charset="-128"/>
              </a:rPr>
              <a:t>’</a:t>
            </a:r>
            <a:r>
              <a:rPr lang="en-US" sz="2400" dirty="0" smtClean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530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Alarm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3701" y="1371600"/>
            <a:ext cx="3352797" cy="220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91300" y="4038600"/>
            <a:ext cx="499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70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Conditional Independence and the </a:t>
            </a:r>
            <a:r>
              <a:rPr lang="en-US" dirty="0">
                <a:latin typeface="Calibri"/>
                <a:cs typeface="Calibri"/>
              </a:rPr>
              <a:t>Chain Rule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idx="1"/>
          </p:nvPr>
        </p:nvSpPr>
        <p:spPr>
          <a:xfrm>
            <a:off x="341313" y="1524000"/>
            <a:ext cx="11469687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Chain rule: 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Trivial decomposition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With assumption of conditional independence: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Bayes</a:t>
            </a:r>
            <a:r>
              <a:rPr lang="ja-JP" altLang="en-US" sz="2400" dirty="0" smtClean="0">
                <a:latin typeface="Calibri"/>
                <a:cs typeface="Calibri"/>
              </a:rPr>
              <a:t>’</a:t>
            </a:r>
            <a:r>
              <a:rPr lang="en-US" sz="2400" dirty="0" smtClean="0">
                <a:latin typeface="Calibri"/>
                <a:cs typeface="Calibri"/>
              </a:rPr>
              <a:t>nets </a:t>
            </a:r>
            <a:r>
              <a:rPr lang="en-US" sz="2400" dirty="0">
                <a:latin typeface="Calibri"/>
                <a:cs typeface="Calibri"/>
              </a:rPr>
              <a:t>/ graphical models help us express conditional independence assumptions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" name="Picture 9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14400" y="3505200"/>
            <a:ext cx="7094537" cy="307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09600" y="304800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09600" y="465421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14400" y="5105400"/>
            <a:ext cx="6035675" cy="309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7162800" cy="302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3400" y="2438400"/>
            <a:ext cx="3918800" cy="20318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Ghostbusters Chain Rule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576388"/>
            <a:ext cx="460851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Each sensor depends only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on where the ghost is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That means, the two sensors are conditionally independent, given the ghost position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T: Top square is red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B: Bottom square is red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G: Ghost is in the top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Givens: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	P( +g ) = </a:t>
            </a:r>
            <a:r>
              <a:rPr lang="en-US" sz="2000" kern="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0.5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cs typeface="Calibri"/>
              </a:rPr>
              <a:t>	P( </a:t>
            </a:r>
            <a:r>
              <a:rPr lang="en-US" sz="2000" kern="0" dirty="0" smtClean="0">
                <a:solidFill>
                  <a:schemeClr val="accent2"/>
                </a:solidFill>
                <a:latin typeface="Calibri"/>
                <a:cs typeface="Calibri"/>
              </a:rPr>
              <a:t> -g </a:t>
            </a:r>
            <a:r>
              <a:rPr lang="en-US" sz="2000" kern="0" dirty="0">
                <a:solidFill>
                  <a:schemeClr val="accent2"/>
                </a:solidFill>
                <a:latin typeface="Calibri"/>
                <a:cs typeface="Calibri"/>
              </a:rPr>
              <a:t>) = 0.5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	P( +t  | +g ) = 0.8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P( +t  | </a:t>
            </a:r>
            <a:r>
              <a:rPr lang="en-US" sz="2000" kern="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-g </a:t>
            </a: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) = 0.4</a:t>
            </a:r>
            <a:b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</a:b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P( +b | +g ) = 0.4</a:t>
            </a: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/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P( +b |  </a:t>
            </a:r>
            <a:r>
              <a:rPr lang="en-US" sz="200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-g </a:t>
            </a: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) = 0.8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029200" y="1724025"/>
            <a:ext cx="354210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Calibri"/>
                <a:cs typeface="Calibri"/>
              </a:rPr>
              <a:t>P(T,B,G) = P(G) P(T|G) P(B|G)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15400" y="1905000"/>
            <a:ext cx="3218878" cy="4648199"/>
          </a:xfrm>
          <a:prstGeom prst="rect">
            <a:avLst/>
          </a:prstGeom>
        </p:spPr>
      </p:pic>
      <p:pic>
        <p:nvPicPr>
          <p:cNvPr id="7" name="Picture 2" descr="\\.host\Shared Folders\Shared with PC\2square_ghostbust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94100" y="3802063"/>
            <a:ext cx="1358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25144572"/>
              </p:ext>
            </p:extLst>
          </p:nvPr>
        </p:nvGraphicFramePr>
        <p:xfrm>
          <a:off x="5138737" y="2336796"/>
          <a:ext cx="3395663" cy="406400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39943"/>
                <a:gridCol w="739943"/>
                <a:gridCol w="739943"/>
                <a:gridCol w="1175834"/>
              </a:tblGrid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P(T,B,G)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0.16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0.16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0.04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-</a:t>
                      </a: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0.04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0.24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+g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0.06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37" marR="91437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-g</a:t>
                      </a:r>
                      <a:endParaRPr lang="en-US" sz="220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0.06</a:t>
                      </a:r>
                      <a:endParaRPr lang="en-US" sz="22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37" marR="91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Bayes</a:t>
            </a:r>
            <a:r>
              <a:rPr lang="ja-JP" altLang="en-US" dirty="0" smtClean="0">
                <a:latin typeface="Calibri"/>
                <a:cs typeface="Calibri"/>
              </a:rPr>
              <a:t>’</a:t>
            </a:r>
            <a:r>
              <a:rPr lang="en-US" dirty="0" smtClean="0">
                <a:latin typeface="Calibri"/>
                <a:cs typeface="Calibri"/>
              </a:rPr>
              <a:t>Nets</a:t>
            </a:r>
            <a:r>
              <a:rPr lang="en-US" dirty="0">
                <a:latin typeface="Calibri"/>
                <a:cs typeface="Calibri"/>
              </a:rPr>
              <a:t>: Big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43201" y="1447800"/>
            <a:ext cx="7317022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Nets: Big Picture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137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problems with using full joint distribution tables as our 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Unless there are only a few variables, the joint is WAY too big to represent explicitly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Hard to learn (estimate) anything empirically about more than a few variables at a time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Bayes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 nets: </a:t>
            </a:r>
            <a:r>
              <a:rPr lang="en-US" sz="2400" dirty="0">
                <a:latin typeface="Calibri"/>
                <a:cs typeface="Calibri"/>
              </a:rPr>
              <a:t>a technique for describing complex joint distributions (models) using simple, local distributions (conditional probabilities)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More properly called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 graphical models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describe how variables locally interact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Local interactions chain together to give global, indirect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 about 10 min, we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 err="1">
                <a:latin typeface="Calibri"/>
                <a:cs typeface="Calibri"/>
              </a:rPr>
              <a:t>ll</a:t>
            </a:r>
            <a:r>
              <a:rPr lang="en-US" sz="2000" dirty="0">
                <a:latin typeface="Calibri"/>
                <a:cs typeface="Calibri"/>
              </a:rPr>
              <a:t> be vague about how these interactions are specified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3724" y="3581400"/>
            <a:ext cx="4182456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24800" y="1447800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92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Insurance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7497763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447800"/>
            <a:ext cx="85090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638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Can be assigned (observed) or unassigned (unobserved)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Arcs: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Similar to CSP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Indicate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direct influence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Formally: encode conditional independence (more later)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now: imagine that arrows mean direct causation (in general, they don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t!)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1858" b="49960"/>
          <a:stretch>
            <a:fillRect/>
          </a:stretch>
        </p:blipFill>
        <p:spPr bwMode="auto">
          <a:xfrm>
            <a:off x="6553200" y="1676400"/>
            <a:ext cx="1447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5715000" y="3125787"/>
            <a:ext cx="2805113" cy="1979613"/>
            <a:chOff x="3600" y="2208"/>
            <a:chExt cx="1767" cy="1247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Rectangle 7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63001" y="3276600"/>
            <a:ext cx="3047998" cy="182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39200" y="12192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sp>
        <p:nvSpPr>
          <p:cNvPr id="1843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N independent coin flips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 </a:t>
            </a:r>
            <a:r>
              <a:rPr lang="en-US" dirty="0">
                <a:latin typeface="Calibri"/>
                <a:cs typeface="Calibri"/>
              </a:rPr>
              <a:t>interactions between variables: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absolute independence</a:t>
            </a:r>
          </a:p>
          <a:p>
            <a:pPr eaLnBrk="1" hangingPunct="1"/>
            <a:endParaRPr lang="en-US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4478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124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6553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i="1" baseline="-25000">
                <a:latin typeface="Calibri"/>
                <a:cs typeface="Calibri"/>
              </a:rPr>
              <a:t>n</a:t>
            </a:r>
          </a:p>
        </p:txBody>
      </p:sp>
      <p:pic>
        <p:nvPicPr>
          <p:cNvPr id="1843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52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37928" y="1447800"/>
            <a:ext cx="2871386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88914" y="1447800"/>
            <a:ext cx="5203085" cy="272983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Probabilistic Models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7010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Models describe how (a portion of) the world works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Models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are always simplifications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every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all interactions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All models are wrong; but some are useful.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/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     – George E. P. </a:t>
            </a:r>
            <a:r>
              <a:rPr lang="en-US" sz="2000" dirty="0" smtClean="0">
                <a:latin typeface="Calibri"/>
                <a:cs typeface="Calibri"/>
              </a:rPr>
              <a:t>Box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do we do with probabilistic models?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(or our agents) need to reason about unknown variables, given evidence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explanation (diagnostic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prediction (causal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value of information</a:t>
            </a: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Model 1: independence</a:t>
            </a: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Why </a:t>
            </a:r>
            <a:r>
              <a:rPr lang="en-US" sz="2400" dirty="0">
                <a:latin typeface="Calibri"/>
                <a:cs typeface="Calibri"/>
              </a:rPr>
              <a:t>is an agent using model 2 better?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3622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23622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73914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73914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10" name="AutoShape 6"/>
          <p:cNvCxnSpPr>
            <a:cxnSpLocks noChangeShapeType="1"/>
            <a:stCxn id="8" idx="4"/>
            <a:endCxn id="9" idx="0"/>
          </p:cNvCxnSpPr>
          <p:nvPr/>
        </p:nvCxnSpPr>
        <p:spPr bwMode="auto">
          <a:xfrm>
            <a:off x="7772400" y="42814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57800" y="1502074"/>
            <a:ext cx="9855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2400" dirty="0" smtClean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Model 2: rain causes traffic</a:t>
            </a: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0636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Let’s build a causal graphical model!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Variables</a:t>
            </a: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T: Traffic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L: Low pressure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D: Roof drips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B: Ballgame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C: </a:t>
            </a:r>
            <a:r>
              <a:rPr lang="en-US" sz="2000" dirty="0" smtClean="0">
                <a:latin typeface="Calibri"/>
                <a:cs typeface="Calibri"/>
              </a:rPr>
              <a:t>Cavity</a:t>
            </a:r>
          </a:p>
          <a:p>
            <a:pPr lvl="2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1600" y="1447800"/>
            <a:ext cx="7086600" cy="47244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 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1601" y="1295400"/>
            <a:ext cx="6759927" cy="449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2667000"/>
            <a:ext cx="12382500" cy="825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397000"/>
            <a:ext cx="5943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A </a:t>
            </a:r>
            <a:r>
              <a:rPr lang="en-US" sz="2400" dirty="0">
                <a:latin typeface="Calibri"/>
                <a:cs typeface="Calibri"/>
              </a:rPr>
              <a:t>set of nodes, one per variable </a:t>
            </a:r>
            <a:r>
              <a:rPr lang="en-US" sz="2400" dirty="0" smtClean="0">
                <a:latin typeface="Calibri"/>
                <a:cs typeface="Calibri"/>
              </a:rPr>
              <a:t>X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directed, acyclic </a:t>
            </a:r>
            <a:r>
              <a:rPr lang="en-US" sz="2400" dirty="0" smtClean="0">
                <a:latin typeface="Calibri"/>
                <a:cs typeface="Calibri"/>
              </a:rPr>
              <a:t>graph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conditional distribution for each </a:t>
            </a:r>
            <a:r>
              <a:rPr lang="en-US" sz="2400" dirty="0" smtClean="0">
                <a:latin typeface="Calibri"/>
                <a:cs typeface="Calibri"/>
              </a:rPr>
              <a:t>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CPT: conditional probability </a:t>
            </a:r>
            <a:r>
              <a:rPr lang="en-US" sz="2000" dirty="0" smtClean="0">
                <a:latin typeface="Calibri"/>
                <a:cs typeface="Calibri"/>
              </a:rPr>
              <a:t>table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Description of a noisy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causal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process</a:t>
            </a: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8229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A</a:t>
            </a:r>
            <a:r>
              <a:rPr lang="en-US" sz="24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8839200" y="330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23558" name="AutoShape 6"/>
          <p:cNvCxnSpPr>
            <a:cxnSpLocks noChangeShapeType="1"/>
            <a:stCxn id="23556" idx="4"/>
            <a:endCxn id="23557" idx="1"/>
          </p:cNvCxnSpPr>
          <p:nvPr/>
        </p:nvCxnSpPr>
        <p:spPr bwMode="auto">
          <a:xfrm>
            <a:off x="8496300" y="2478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9753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A</a:t>
            </a:r>
            <a:r>
              <a:rPr lang="en-US" sz="2400" i="1" baseline="-25000">
                <a:latin typeface="Calibri"/>
                <a:cs typeface="Calibri"/>
              </a:rPr>
              <a:t>n</a:t>
            </a:r>
          </a:p>
        </p:txBody>
      </p:sp>
      <p:cxnSp>
        <p:nvCxnSpPr>
          <p:cNvPr id="23560" name="AutoShape 8"/>
          <p:cNvCxnSpPr>
            <a:cxnSpLocks noChangeShapeType="1"/>
            <a:stCxn id="23559" idx="4"/>
            <a:endCxn id="23557" idx="7"/>
          </p:cNvCxnSpPr>
          <p:nvPr/>
        </p:nvCxnSpPr>
        <p:spPr bwMode="auto">
          <a:xfrm flipH="1">
            <a:off x="9294813" y="2478088"/>
            <a:ext cx="7254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356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082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62" name="AutoShape 10"/>
          <p:cNvCxnSpPr>
            <a:cxnSpLocks noChangeShapeType="1"/>
            <a:endCxn id="23557" idx="0"/>
          </p:cNvCxnSpPr>
          <p:nvPr/>
        </p:nvCxnSpPr>
        <p:spPr bwMode="auto">
          <a:xfrm flipH="1">
            <a:off x="9105900" y="2540000"/>
            <a:ext cx="152400" cy="7477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05800" y="4368800"/>
            <a:ext cx="2057400" cy="302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3564" name="AutoShape 12"/>
          <p:cNvSpPr>
            <a:spLocks noChangeArrowheads="1"/>
          </p:cNvSpPr>
          <p:nvPr/>
        </p:nvSpPr>
        <p:spPr bwMode="auto">
          <a:xfrm rot="5400000">
            <a:off x="9563100" y="3492500"/>
            <a:ext cx="609600" cy="685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100 h 21600"/>
              <a:gd name="T14" fmla="*/ 19055 w 21600"/>
              <a:gd name="T15" fmla="*/ 80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3781" y="0"/>
                </a:lnTo>
                <a:lnTo>
                  <a:pt x="13781" y="4100"/>
                </a:lnTo>
                <a:lnTo>
                  <a:pt x="12427" y="4100"/>
                </a:lnTo>
                <a:cubicBezTo>
                  <a:pt x="5564" y="4100"/>
                  <a:pt x="0" y="7708"/>
                  <a:pt x="0" y="12158"/>
                </a:cubicBezTo>
                <a:lnTo>
                  <a:pt x="0" y="21600"/>
                </a:lnTo>
                <a:lnTo>
                  <a:pt x="4046" y="21600"/>
                </a:lnTo>
                <a:lnTo>
                  <a:pt x="4046" y="12158"/>
                </a:lnTo>
                <a:cubicBezTo>
                  <a:pt x="4046" y="9894"/>
                  <a:pt x="7798" y="8058"/>
                  <a:pt x="12427" y="8058"/>
                </a:cubicBezTo>
                <a:lnTo>
                  <a:pt x="13781" y="8058"/>
                </a:lnTo>
                <a:lnTo>
                  <a:pt x="13781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895600" y="3987800"/>
            <a:ext cx="1927225" cy="3020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914400" y="5867400"/>
            <a:ext cx="1074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 dirty="0">
                <a:solidFill>
                  <a:srgbClr val="CC0000"/>
                </a:solidFill>
                <a:latin typeface="Calibri"/>
                <a:cs typeface="Calibri"/>
              </a:rPr>
              <a:t>A Bayes net = Topology (graph) + Local Conditional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92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Probabilities </a:t>
            </a:r>
            <a:r>
              <a:rPr lang="en-US" dirty="0">
                <a:latin typeface="Calibri"/>
                <a:cs typeface="Calibri"/>
              </a:rPr>
              <a:t>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implicitly</a:t>
            </a:r>
            <a:r>
              <a:rPr lang="en-US" sz="2400" dirty="0">
                <a:latin typeface="Calibri"/>
                <a:cs typeface="Calibri"/>
              </a:rPr>
              <a:t> encode joint </a:t>
            </a:r>
            <a:r>
              <a:rPr lang="en-US" sz="2400" dirty="0" smtClean="0">
                <a:latin typeface="Calibri"/>
                <a:cs typeface="Calibri"/>
              </a:rPr>
              <a:t>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As a product of local conditional </a:t>
            </a:r>
            <a:r>
              <a:rPr lang="en-US" sz="2000" dirty="0" smtClean="0">
                <a:latin typeface="Calibri"/>
                <a:cs typeface="Calibri"/>
              </a:rPr>
              <a:t>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 see what probability a BN gives to a full assignment, multiply all the relevant conditionals together: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7162800" y="4038600"/>
            <a:ext cx="2119313" cy="1495425"/>
            <a:chOff x="3600" y="2208"/>
            <a:chExt cx="1767" cy="1247"/>
          </a:xfrm>
        </p:grpSpPr>
        <p:pic>
          <p:nvPicPr>
            <p:cNvPr id="24584" name="Picture 5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Rectangle 6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819400" y="5715000"/>
            <a:ext cx="4495800" cy="2775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886200" y="3276600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4801" y="4191000"/>
            <a:ext cx="1911361" cy="1142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Probabilities </a:t>
            </a:r>
            <a:r>
              <a:rPr lang="en-US" dirty="0">
                <a:latin typeface="Calibri"/>
                <a:cs typeface="Calibri"/>
              </a:rPr>
              <a:t>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Why are we guaranteed that setting</a:t>
            </a:r>
            <a:endParaRPr lang="en-US" sz="2000" dirty="0">
              <a:latin typeface="Calibri"/>
              <a:cs typeface="Calibri"/>
            </a:endParaRP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    results in a proper joint distribution?  </a:t>
            </a:r>
            <a:endParaRPr lang="en-US" sz="1200" dirty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Chain rule (valid for all distributions):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u="sng" dirty="0" smtClean="0">
                <a:latin typeface="Calibri"/>
                <a:cs typeface="Calibri"/>
              </a:rPr>
              <a:t>Assume</a:t>
            </a:r>
            <a:r>
              <a:rPr lang="en-US" sz="2400" dirty="0" smtClean="0">
                <a:latin typeface="Calibri"/>
                <a:cs typeface="Calibri"/>
              </a:rPr>
              <a:t> conditional independences: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  <a:sym typeface="Wingdings"/>
              </a:rPr>
              <a:t> </a:t>
            </a:r>
            <a:r>
              <a:rPr lang="en-US" sz="2400" dirty="0" smtClean="0">
                <a:latin typeface="Calibri"/>
                <a:cs typeface="Calibri"/>
                <a:sym typeface="Wingdings"/>
              </a:rPr>
              <a:t>      Consequence:</a:t>
            </a:r>
            <a:endParaRPr lang="en-US" sz="24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Not </a:t>
            </a:r>
            <a:r>
              <a:rPr lang="en-US" sz="2400" dirty="0">
                <a:latin typeface="Calibri"/>
                <a:cs typeface="Calibri"/>
              </a:rPr>
              <a:t>every BN can represent every joint </a:t>
            </a:r>
            <a:r>
              <a:rPr lang="en-US" sz="2400" dirty="0" smtClean="0">
                <a:latin typeface="Calibri"/>
                <a:cs typeface="Calibri"/>
              </a:rPr>
              <a:t>distribution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topology enforces certain conditional independencies</a:t>
            </a: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219200" y="1842796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019800" y="3200400"/>
            <a:ext cx="5115374" cy="742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05200" y="4677376"/>
            <a:ext cx="5078413" cy="6995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019800" y="4147542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74594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7" name="Text Box 47"/>
          <p:cNvSpPr txBox="1">
            <a:spLocks noChangeArrowheads="1"/>
          </p:cNvSpPr>
          <p:nvPr/>
        </p:nvSpPr>
        <p:spPr bwMode="auto">
          <a:xfrm>
            <a:off x="2286000" y="5943600"/>
            <a:ext cx="670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Only distributions whose variables are absolutely independent can be represented by a Bayes</a:t>
            </a:r>
            <a:r>
              <a:rPr lang="ja-JP" altLang="en-US" i="1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 net with no arcs.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graphicFrame>
        <p:nvGraphicFramePr>
          <p:cNvPr id="107110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50617775"/>
              </p:ext>
            </p:extLst>
          </p:nvPr>
        </p:nvGraphicFramePr>
        <p:xfrm>
          <a:off x="1219200" y="34480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12888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1120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85494891"/>
              </p:ext>
            </p:extLst>
          </p:nvPr>
        </p:nvGraphicFramePr>
        <p:xfrm>
          <a:off x="29908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1131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31668484"/>
              </p:ext>
            </p:extLst>
          </p:nvPr>
        </p:nvGraphicFramePr>
        <p:xfrm>
          <a:off x="62674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556375" y="3070225"/>
            <a:ext cx="925513" cy="298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286125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5640" name="Picture 4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25863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42" name="Oval 42"/>
          <p:cNvSpPr>
            <a:spLocks noChangeArrowheads="1"/>
          </p:cNvSpPr>
          <p:nvPr/>
        </p:nvSpPr>
        <p:spPr bwMode="auto">
          <a:xfrm>
            <a:off x="16002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3276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5644" name="Oval 44"/>
          <p:cNvSpPr>
            <a:spLocks noChangeArrowheads="1"/>
          </p:cNvSpPr>
          <p:nvPr/>
        </p:nvSpPr>
        <p:spPr bwMode="auto">
          <a:xfrm>
            <a:off x="6705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i="1" baseline="-25000">
                <a:latin typeface="Calibri"/>
                <a:cs typeface="Calibri"/>
              </a:rPr>
              <a:t>n</a:t>
            </a:r>
          </a:p>
        </p:txBody>
      </p:sp>
      <p:pic>
        <p:nvPicPr>
          <p:cNvPr id="25645" name="Picture 4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09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465263" y="5108575"/>
            <a:ext cx="1971675" cy="298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15400" y="1447798"/>
            <a:ext cx="2893913" cy="2764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1143000" y="2286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R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1143000" y="3962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26630" name="AutoShape 6"/>
          <p:cNvCxnSpPr>
            <a:cxnSpLocks noChangeShapeType="1"/>
            <a:stCxn id="26628" idx="4"/>
            <a:endCxn id="26629" idx="0"/>
          </p:cNvCxnSpPr>
          <p:nvPr/>
        </p:nvCxnSpPr>
        <p:spPr bwMode="auto">
          <a:xfrm>
            <a:off x="1524000" y="3062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213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96549545"/>
              </p:ext>
            </p:extLst>
          </p:nvPr>
        </p:nvGraphicFramePr>
        <p:xfrm>
          <a:off x="2762250" y="2355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148013" y="1981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2181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5771579"/>
              </p:ext>
            </p:extLst>
          </p:nvPr>
        </p:nvGraphicFramePr>
        <p:xfrm>
          <a:off x="2381250" y="3797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 +r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895600" y="3417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2185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00554009"/>
              </p:ext>
            </p:extLst>
          </p:nvPr>
        </p:nvGraphicFramePr>
        <p:xfrm>
          <a:off x="2381250" y="4660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213135" y="2362200"/>
            <a:ext cx="1810181" cy="2992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4419600"/>
            <a:ext cx="5247974" cy="219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1414" y="4572000"/>
            <a:ext cx="2126385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 smtClean="0">
                <a:latin typeface="Calibri"/>
                <a:cs typeface="Calibri"/>
              </a:rPr>
              <a:t>E</a:t>
            </a:r>
            <a:r>
              <a:rPr lang="en-US" dirty="0" err="1" smtClean="0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64960616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91386141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7273459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64688790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12795649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0" y="1981200"/>
            <a:ext cx="4662898" cy="4110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 direction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914400" y="3429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R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914400" y="5105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>
            <a:off x="1295400" y="4205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8279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86661444"/>
              </p:ext>
            </p:extLst>
          </p:nvPr>
        </p:nvGraphicFramePr>
        <p:xfrm>
          <a:off x="2533650" y="3498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919413" y="3124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8291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00383901"/>
              </p:ext>
            </p:extLst>
          </p:nvPr>
        </p:nvGraphicFramePr>
        <p:xfrm>
          <a:off x="2152650" y="4940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667000" y="4560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8305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74854939"/>
              </p:ext>
            </p:extLst>
          </p:nvPr>
        </p:nvGraphicFramePr>
        <p:xfrm>
          <a:off x="2152650" y="5803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831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05586191"/>
              </p:ext>
            </p:extLst>
          </p:nvPr>
        </p:nvGraphicFramePr>
        <p:xfrm>
          <a:off x="5638800" y="4419600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218238" y="3971925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0" y="1295400"/>
            <a:ext cx="4485974" cy="1880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6200" y="1447800"/>
            <a:ext cx="1689842" cy="16350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Reverse Traffic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Reverse causality?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914400" y="34353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914400" y="5111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9702" name="AutoShape 6"/>
          <p:cNvCxnSpPr>
            <a:cxnSpLocks noChangeShapeType="1"/>
            <a:stCxn id="29700" idx="4"/>
            <a:endCxn id="29701" idx="0"/>
          </p:cNvCxnSpPr>
          <p:nvPr/>
        </p:nvCxnSpPr>
        <p:spPr bwMode="auto">
          <a:xfrm>
            <a:off x="1295400" y="421163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930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52204048"/>
              </p:ext>
            </p:extLst>
          </p:nvPr>
        </p:nvGraphicFramePr>
        <p:xfrm>
          <a:off x="2533650" y="350520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9/16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7/16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9314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00252390"/>
              </p:ext>
            </p:extLst>
          </p:nvPr>
        </p:nvGraphicFramePr>
        <p:xfrm>
          <a:off x="2152650" y="49466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9327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17067075"/>
              </p:ext>
            </p:extLst>
          </p:nvPr>
        </p:nvGraphicFramePr>
        <p:xfrm>
          <a:off x="2152650" y="58102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9340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28074260"/>
              </p:ext>
            </p:extLst>
          </p:nvPr>
        </p:nvGraphicFramePr>
        <p:xfrm>
          <a:off x="5638800" y="4410075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218238" y="3962400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922588" y="313372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670175" y="4562475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7400" y="1295400"/>
            <a:ext cx="9601200" cy="640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48500" y="1371600"/>
            <a:ext cx="10287000" cy="6858000"/>
          </a:xfrm>
          <a:prstGeom prst="rect">
            <a:avLst/>
          </a:prstGeom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Causality?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08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When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reflect the true causal patterns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8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simpler (nodes have fewer parents)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think about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elicit from experts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BNs need not actually be </a:t>
            </a:r>
            <a:r>
              <a:rPr lang="en-US" sz="2400" dirty="0" smtClean="0">
                <a:latin typeface="Calibri"/>
                <a:cs typeface="Calibri"/>
              </a:rPr>
              <a:t>causal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Sometimes no causal net exists over the domain (especially if variables are missing)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E.g. consider the variables </a:t>
            </a:r>
            <a:r>
              <a:rPr lang="en-US" sz="2000" i="1" dirty="0">
                <a:latin typeface="Calibri"/>
                <a:cs typeface="Calibri"/>
              </a:rPr>
              <a:t>Traffic</a:t>
            </a:r>
            <a:r>
              <a:rPr lang="en-US" sz="2000" dirty="0">
                <a:latin typeface="Calibri"/>
                <a:cs typeface="Calibri"/>
              </a:rPr>
              <a:t> and </a:t>
            </a:r>
            <a:r>
              <a:rPr lang="en-US" sz="2000" i="1" dirty="0">
                <a:latin typeface="Calibri"/>
                <a:cs typeface="Calibri"/>
              </a:rPr>
              <a:t>Drips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End up with arrows that reflect correlation, not </a:t>
            </a:r>
            <a:r>
              <a:rPr lang="en-US" sz="2000" dirty="0" smtClean="0">
                <a:latin typeface="Calibri"/>
                <a:cs typeface="Calibri"/>
              </a:rPr>
              <a:t>causation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do the arrows really mean</a:t>
            </a:r>
            <a:r>
              <a:rPr lang="en-US" sz="2400" dirty="0" smtClean="0">
                <a:latin typeface="Calibri"/>
                <a:cs typeface="Calibri"/>
              </a:rPr>
              <a:t>?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Topology may happen to encode causal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Topology really encodes conditional independence</a:t>
            </a: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0" y="6096000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Bayes’</a:t>
            </a:r>
            <a:r>
              <a:rPr lang="en-US" altLang="ja-JP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Nets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146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So far: how a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 encodes a joint distribution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Next: how to answer queries about that distribution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Today</a:t>
            </a:r>
            <a:r>
              <a:rPr lang="en-US" sz="2000" dirty="0">
                <a:latin typeface="Calibri"/>
                <a:cs typeface="Calibri"/>
              </a:rPr>
              <a:t>: </a:t>
            </a:r>
            <a:endParaRPr lang="en-US" sz="20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First assembled </a:t>
            </a:r>
            <a:r>
              <a:rPr lang="en-US" sz="1600" dirty="0">
                <a:latin typeface="Calibri"/>
                <a:cs typeface="Calibri"/>
              </a:rPr>
              <a:t>BNs using an intuitive notion of conditional independence as causality</a:t>
            </a: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Then saw that key property is conditional independence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Main </a:t>
            </a:r>
            <a:r>
              <a:rPr lang="en-US" sz="2000" dirty="0">
                <a:latin typeface="Calibri"/>
                <a:cs typeface="Calibri"/>
              </a:rPr>
              <a:t>goal: answer queries about conditional independence and </a:t>
            </a:r>
            <a:r>
              <a:rPr lang="en-US" sz="2000" dirty="0" smtClean="0">
                <a:latin typeface="Calibri"/>
                <a:cs typeface="Calibri"/>
              </a:rPr>
              <a:t>influence 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After that: how to answer numerical queries (inference)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33722" y="1524000"/>
            <a:ext cx="5332633" cy="3886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86000"/>
            <a:ext cx="4277676" cy="3527981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Bayes’ Nets: Independence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32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Bayes’ Nets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A Bayes’ net is an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>
                <a:latin typeface="Calibri"/>
                <a:cs typeface="Calibri"/>
              </a:rPr>
              <a:t>	efficient encoding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>
                <a:latin typeface="Calibri"/>
                <a:cs typeface="Calibri"/>
              </a:rPr>
              <a:t>	of a probabilistic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>
                <a:latin typeface="Calibri"/>
                <a:cs typeface="Calibri"/>
              </a:rPr>
              <a:t>	model of a domain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Questions we can ask:</a:t>
            </a:r>
          </a:p>
          <a:p>
            <a:pPr lvl="6">
              <a:lnSpc>
                <a:spcPct val="9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Inference: given a fixed BN, what is P(X | e)?</a:t>
            </a:r>
          </a:p>
          <a:p>
            <a:pPr lvl="6">
              <a:lnSpc>
                <a:spcPct val="9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Representation: given a BN graph, what kinds of distributions can it encode?</a:t>
            </a:r>
          </a:p>
          <a:p>
            <a:pPr lvl="6">
              <a:lnSpc>
                <a:spcPct val="9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Modeling: what BN is most appropriate for a given domain?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1295400"/>
            <a:ext cx="4138471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434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 smtClean="0">
                <a:latin typeface="Calibri"/>
                <a:ea typeface="ＭＳ Ｐゴシック" pitchFamily="34" charset="-128"/>
                <a:cs typeface="Calibri"/>
              </a:rPr>
              <a:t> Net Semantics</a:t>
            </a:r>
            <a:endParaRPr lang="en-US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nets implicitly encode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joint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495801"/>
            <a:ext cx="2062553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2" y="1371600"/>
            <a:ext cx="3724088" cy="2713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59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28566437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37148393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2942010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74238424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12259111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642944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600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83151250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55375716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67154602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57351627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88423698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30525659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Size of a Bayes</a:t>
            </a:r>
            <a:r>
              <a:rPr lang="ja-JP" altLang="en-US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mtClean="0">
                <a:latin typeface="Calibri"/>
                <a:ea typeface="ＭＳ Ｐゴシック" pitchFamily="34" charset="-128"/>
                <a:cs typeface="Calibri"/>
              </a:rPr>
              <a:t> Net</a:t>
            </a:r>
            <a:endParaRPr lang="en-US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0762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181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How big is a joint distribution over N Boolean variables?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 smtClean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3200" baseline="30000" dirty="0" smtClean="0">
                <a:latin typeface="Calibri"/>
                <a:ea typeface="ＭＳ Ｐゴシック" pitchFamily="34" charset="-128"/>
                <a:cs typeface="Calibri"/>
              </a:rPr>
              <a:t>N</a:t>
            </a:r>
          </a:p>
          <a:p>
            <a:pPr lvl="7">
              <a:lnSpc>
                <a:spcPct val="9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How big is an N-node net if nodes have up to k parents?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 smtClean="0">
                <a:latin typeface="Calibri"/>
                <a:ea typeface="ＭＳ Ｐゴシック" pitchFamily="34" charset="-128"/>
                <a:cs typeface="Calibri"/>
              </a:rPr>
              <a:t>O(N * 2</a:t>
            </a:r>
            <a:r>
              <a:rPr lang="en-US" sz="3200" baseline="30000" dirty="0" smtClean="0">
                <a:latin typeface="Calibri"/>
                <a:ea typeface="ＭＳ Ｐゴシック" pitchFamily="34" charset="-128"/>
                <a:cs typeface="Calibri"/>
              </a:rPr>
              <a:t>k+1</a:t>
            </a:r>
            <a:r>
              <a:rPr lang="en-US" sz="3200" dirty="0" smtClean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762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1200"/>
            <a:ext cx="23304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4208551"/>
            <a:ext cx="7696198" cy="267442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38800" y="1371600"/>
            <a:ext cx="6400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Both give you the power to calculate</a:t>
            </a:r>
          </a:p>
          <a:p>
            <a:pPr lvl="7">
              <a:lnSpc>
                <a:spcPct val="9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BNs: Huge space savings!</a:t>
            </a:r>
          </a:p>
          <a:p>
            <a:pPr lvl="5">
              <a:lnSpc>
                <a:spcPct val="9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Also easier to elicit local CPTs</a:t>
            </a:r>
          </a:p>
          <a:p>
            <a:pPr lvl="6">
              <a:lnSpc>
                <a:spcPct val="9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Also faster to answer queries (coming)	</a:t>
            </a:r>
          </a:p>
          <a:p>
            <a:pPr lvl="5">
              <a:lnSpc>
                <a:spcPct val="9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variables are </a:t>
            </a:r>
            <a:r>
              <a:rPr lang="en-US" sz="2400" i="1" dirty="0">
                <a:latin typeface="Calibri"/>
                <a:cs typeface="Calibri"/>
              </a:rPr>
              <a:t>independent</a:t>
            </a:r>
            <a:r>
              <a:rPr lang="en-US" sz="2400" dirty="0">
                <a:latin typeface="Calibri"/>
                <a:cs typeface="Calibri"/>
              </a:rPr>
              <a:t> if: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This says that their joint distribution </a:t>
            </a:r>
            <a:r>
              <a:rPr lang="en-US" sz="2000" i="1" dirty="0">
                <a:latin typeface="Calibri"/>
                <a:cs typeface="Calibri"/>
              </a:rPr>
              <a:t>factors</a:t>
            </a:r>
            <a:r>
              <a:rPr lang="en-US" sz="2000" dirty="0">
                <a:latin typeface="Calibri"/>
                <a:cs typeface="Calibri"/>
              </a:rPr>
              <a:t> into a product two simpler </a:t>
            </a:r>
            <a:r>
              <a:rPr lang="en-US" sz="2000" dirty="0" smtClean="0">
                <a:latin typeface="Calibri"/>
                <a:cs typeface="Calibri"/>
              </a:rPr>
              <a:t>distributions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Another form: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</a:t>
            </a:r>
            <a:r>
              <a:rPr lang="en-US" sz="2400" dirty="0" smtClean="0">
                <a:latin typeface="Calibri"/>
                <a:cs typeface="Calibri"/>
              </a:rPr>
              <a:t>	</a:t>
            </a:r>
            <a:endParaRPr lang="en-US" sz="2400" dirty="0">
              <a:latin typeface="Calibri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write: 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Independence is a simplifying </a:t>
            </a:r>
            <a:r>
              <a:rPr lang="en-US" sz="2400" i="1" dirty="0">
                <a:latin typeface="Calibri"/>
                <a:cs typeface="Calibri"/>
              </a:rPr>
              <a:t>modeling </a:t>
            </a:r>
            <a:r>
              <a:rPr lang="en-US" sz="2400" i="1" dirty="0" smtClean="0">
                <a:latin typeface="Calibri"/>
                <a:cs typeface="Calibri"/>
              </a:rPr>
              <a:t>assumption</a:t>
            </a:r>
          </a:p>
          <a:p>
            <a:pPr lvl="6">
              <a:lnSpc>
                <a:spcPct val="80000"/>
              </a:lnSpc>
            </a:pPr>
            <a:endParaRPr lang="en-US" sz="1200" i="1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i="1" dirty="0">
                <a:latin typeface="Calibri"/>
                <a:cs typeface="Calibri"/>
              </a:rPr>
              <a:t>Empirical </a:t>
            </a:r>
            <a:r>
              <a:rPr lang="en-US" sz="2000" dirty="0">
                <a:latin typeface="Calibri"/>
                <a:cs typeface="Calibri"/>
              </a:rPr>
              <a:t>joint distributions: at best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close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to </a:t>
            </a:r>
            <a:r>
              <a:rPr lang="en-US" sz="2000" dirty="0" smtClean="0">
                <a:latin typeface="Calibri"/>
                <a:cs typeface="Calibri"/>
              </a:rPr>
              <a:t>independent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What could we assume for {Weather, Traffic, Cavity, Toothache}?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68488" y="1925638"/>
            <a:ext cx="3795712" cy="298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81200" y="3886200"/>
            <a:ext cx="3048000" cy="3137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514600" y="4648200"/>
            <a:ext cx="1016000" cy="2627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4769" y="1828800"/>
            <a:ext cx="4257231" cy="37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85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Bayes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 Nets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3124200" y="1397001"/>
            <a:ext cx="8661400" cy="472916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Representation</a:t>
            </a:r>
          </a:p>
          <a:p>
            <a:pPr lvl="3"/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Conditional Independences</a:t>
            </a:r>
          </a:p>
          <a:p>
            <a:pPr lvl="3"/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Probabilistic Inference</a:t>
            </a:r>
          </a:p>
          <a:p>
            <a:pPr lvl="3"/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Learning Bayes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7800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7162800" y="39624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8749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0871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X and Y are </a:t>
            </a:r>
            <a:r>
              <a:rPr lang="en-US" dirty="0" smtClean="0">
                <a:solidFill>
                  <a:srgbClr val="CC0000"/>
                </a:solidFill>
                <a:latin typeface="Calibri"/>
                <a:cs typeface="Calibri"/>
              </a:rPr>
              <a:t>independent </a:t>
            </a:r>
            <a:r>
              <a:rPr lang="en-US" dirty="0" smtClean="0">
                <a:latin typeface="Calibri"/>
                <a:cs typeface="Calibri"/>
              </a:rPr>
              <a:t>if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X and Y are </a:t>
            </a:r>
            <a:r>
              <a:rPr lang="en-US" dirty="0" smtClean="0">
                <a:solidFill>
                  <a:srgbClr val="CC0000"/>
                </a:solidFill>
                <a:latin typeface="Calibri"/>
                <a:cs typeface="Calibri"/>
              </a:rPr>
              <a:t>conditionally independent</a:t>
            </a:r>
            <a:r>
              <a:rPr lang="en-US" dirty="0" smtClean="0">
                <a:latin typeface="Calibri"/>
                <a:cs typeface="Calibri"/>
              </a:rPr>
              <a:t> given Z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(Conditional) independence is a property of a distribution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Example: 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10874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51075"/>
            <a:ext cx="10160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493" name="Line 5"/>
          <p:cNvSpPr>
            <a:spLocks noChangeShapeType="1"/>
          </p:cNvSpPr>
          <p:nvPr/>
        </p:nvSpPr>
        <p:spPr bwMode="auto">
          <a:xfrm>
            <a:off x="5867400" y="23622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553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12975"/>
            <a:ext cx="43100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7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724400"/>
            <a:ext cx="4327711" cy="2885140"/>
          </a:xfrm>
          <a:prstGeom prst="rect">
            <a:avLst/>
          </a:prstGeom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5638800"/>
            <a:ext cx="3469361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7908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Bayes Nets: Assumptions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75438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Assumptions we are required to make to define the Bayes net when given the graph: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2"/>
            <a:endParaRPr lang="en-US" sz="16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Beyond above </a:t>
            </a:r>
            <a:r>
              <a:rPr lang="en-US" alt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chain rule 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Bayes net</a:t>
            </a:r>
            <a:r>
              <a:rPr lang="en-US" alt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”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 conditional independence assumptions </a:t>
            </a:r>
          </a:p>
          <a:p>
            <a:pPr lvl="6"/>
            <a:endParaRPr lang="en-US" altLang="ja-JP" sz="12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Often additional conditional independences</a:t>
            </a:r>
          </a:p>
          <a:p>
            <a:pPr lvl="7"/>
            <a:endParaRPr lang="en-US" sz="12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They can be read off the graph</a:t>
            </a:r>
          </a:p>
          <a:p>
            <a:pPr lvl="4"/>
            <a:endParaRPr lang="en-US" sz="12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Important for modeling: understand assumptions made when choosing a Bayes net graph</a:t>
            </a: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2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47561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752600"/>
            <a:ext cx="4859973" cy="40425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864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457200" y="2636837"/>
            <a:ext cx="10972800" cy="3382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Conditional independence assumptions directly from simplifications in chain rule: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Additional implied conditional independence assumptions?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57550" y="1524000"/>
            <a:ext cx="5657850" cy="838200"/>
            <a:chOff x="3962400" y="1676400"/>
            <a:chExt cx="4114800" cy="6096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39624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5181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6324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8" name="AutoShape 7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4586288" y="1981200"/>
              <a:ext cx="581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AutoShape 8"/>
            <p:cNvCxnSpPr>
              <a:cxnSpLocks noChangeShapeType="1"/>
              <a:stCxn id="6" idx="6"/>
              <a:endCxn id="7" idx="2"/>
            </p:cNvCxnSpPr>
            <p:nvPr/>
          </p:nvCxnSpPr>
          <p:spPr bwMode="auto">
            <a:xfrm>
              <a:off x="5805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7467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W</a:t>
              </a:r>
            </a:p>
          </p:txBody>
        </p:sp>
        <p:cxnSp>
          <p:nvCxnSpPr>
            <p:cNvPr id="11" name="AutoShape 8"/>
            <p:cNvCxnSpPr>
              <a:cxnSpLocks noChangeShapeType="1"/>
              <a:endCxn id="10" idx="2"/>
            </p:cNvCxnSpPr>
            <p:nvPr/>
          </p:nvCxnSpPr>
          <p:spPr bwMode="auto">
            <a:xfrm>
              <a:off x="6948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Independence in a BN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4000"/>
            <a:ext cx="96012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Important question about a BN: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Are two nodes independent given certain evidence?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If yes, can prove using algebra (tedious in general)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If no, can prove with a counter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Question: are X and Z necessarily independent?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Answer: no.  Example: low pressure causes rain, which causes traffic.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X can influence Z, Z can influence X (via Y)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Addendum: they </a:t>
            </a:r>
            <a:r>
              <a:rPr lang="en-US" sz="2000" i="1" dirty="0" smtClean="0">
                <a:latin typeface="Calibri"/>
                <a:cs typeface="Calibri"/>
              </a:rPr>
              <a:t>could </a:t>
            </a:r>
            <a:r>
              <a:rPr lang="en-US" sz="2000" dirty="0" smtClean="0">
                <a:latin typeface="Calibri"/>
                <a:cs typeface="Calibri"/>
              </a:rPr>
              <a:t>be independent: how?</a:t>
            </a:r>
          </a:p>
        </p:txBody>
      </p:sp>
      <p:sp>
        <p:nvSpPr>
          <p:cNvPr id="1088516" name="Oval 4"/>
          <p:cNvSpPr>
            <a:spLocks noChangeArrowheads="1"/>
          </p:cNvSpPr>
          <p:nvPr/>
        </p:nvSpPr>
        <p:spPr bwMode="auto">
          <a:xfrm>
            <a:off x="44958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X</a:t>
            </a:r>
          </a:p>
        </p:txBody>
      </p:sp>
      <p:sp>
        <p:nvSpPr>
          <p:cNvPr id="1088517" name="Oval 5"/>
          <p:cNvSpPr>
            <a:spLocks noChangeArrowheads="1"/>
          </p:cNvSpPr>
          <p:nvPr/>
        </p:nvSpPr>
        <p:spPr bwMode="auto">
          <a:xfrm>
            <a:off x="5715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Y</a:t>
            </a:r>
          </a:p>
        </p:txBody>
      </p:sp>
      <p:sp>
        <p:nvSpPr>
          <p:cNvPr id="1088518" name="Oval 6"/>
          <p:cNvSpPr>
            <a:spLocks noChangeArrowheads="1"/>
          </p:cNvSpPr>
          <p:nvPr/>
        </p:nvSpPr>
        <p:spPr bwMode="auto">
          <a:xfrm>
            <a:off x="6858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Z</a:t>
            </a:r>
          </a:p>
        </p:txBody>
      </p:sp>
      <p:cxnSp>
        <p:nvCxnSpPr>
          <p:cNvPr id="1088519" name="AutoShape 7"/>
          <p:cNvCxnSpPr>
            <a:cxnSpLocks noChangeShapeType="1"/>
            <a:stCxn id="1088516" idx="6"/>
            <a:endCxn id="1088517" idx="2"/>
          </p:cNvCxnSpPr>
          <p:nvPr/>
        </p:nvCxnSpPr>
        <p:spPr bwMode="auto">
          <a:xfrm>
            <a:off x="5119687" y="4140200"/>
            <a:ext cx="581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88520" name="AutoShape 8"/>
          <p:cNvCxnSpPr>
            <a:cxnSpLocks noChangeShapeType="1"/>
            <a:stCxn id="1088517" idx="6"/>
            <a:endCxn id="1088518" idx="2"/>
          </p:cNvCxnSpPr>
          <p:nvPr/>
        </p:nvCxnSpPr>
        <p:spPr bwMode="auto">
          <a:xfrm>
            <a:off x="6338887" y="4140200"/>
            <a:ext cx="504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="" xmlns:p14="http://schemas.microsoft.com/office/powerpoint/2010/main" val="22869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6" grpId="0" animBg="1"/>
      <p:bldP spid="1088517" grpId="0" animBg="1"/>
      <p:bldP spid="10885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D-separation: Outline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95400"/>
            <a:ext cx="6733473" cy="49715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976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D-separation: Outline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00" y="1397001"/>
            <a:ext cx="10642600" cy="472916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Study independence properties for triples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Analyze complex cases in terms of member triples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D-separation: a condition / algorithm for answering such queries</a:t>
            </a:r>
          </a:p>
          <a:p>
            <a:pPr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58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</a:t>
            </a:r>
            <a:r>
              <a:rPr lang="en-US" sz="1800" dirty="0" smtClean="0">
                <a:latin typeface="Calibri"/>
                <a:cs typeface="Calibri"/>
              </a:rPr>
              <a:t>pressure          Y</a:t>
            </a:r>
            <a:r>
              <a:rPr lang="en-US" sz="1800" dirty="0">
                <a:latin typeface="Calibri"/>
                <a:cs typeface="Calibri"/>
              </a:rPr>
              <a:t>: </a:t>
            </a:r>
            <a:r>
              <a:rPr lang="en-US" sz="1800" dirty="0" smtClean="0">
                <a:latin typeface="Calibri"/>
                <a:cs typeface="Calibri"/>
              </a:rPr>
              <a:t>Rain                          Z</a:t>
            </a:r>
            <a:r>
              <a:rPr lang="en-US" sz="1800" dirty="0">
                <a:latin typeface="Calibri"/>
                <a:cs typeface="Calibri"/>
              </a:rPr>
              <a:t>: Traffic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uaranteed X independent of Z ?  </a:t>
            </a:r>
            <a:r>
              <a:rPr lang="en-US" sz="2400" i="1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Low pressure causes rain causes traffic,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   high pressure causes no rain causes no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   traffic</a:t>
            </a:r>
          </a:p>
          <a:p>
            <a:pPr lvl="2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In numbers:</a:t>
            </a:r>
            <a:endParaRPr lang="en-US" sz="2000" dirty="0">
              <a:latin typeface="Calibri"/>
              <a:cs typeface="Calibri"/>
            </a:endParaRP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    P( +y | +x ) = 1, P( -y | - x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smtClean="0">
                <a:latin typeface="Calibri"/>
                <a:cs typeface="Calibri"/>
              </a:rPr>
              <a:t>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Guaranteed X </a:t>
            </a:r>
            <a:r>
              <a:rPr lang="en-US" sz="2400" dirty="0">
                <a:latin typeface="Calibri"/>
                <a:cs typeface="Calibri"/>
              </a:rPr>
              <a:t>independent of Z given Y?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6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Evidence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along the chain 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“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blocks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”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 the influence</a:t>
            </a: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pic>
        <p:nvPicPr>
          <p:cNvPr id="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622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429000"/>
            <a:ext cx="2984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58200" y="5105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</a:t>
            </a:r>
            <a:r>
              <a:rPr lang="en-US" sz="1800" dirty="0" smtClean="0">
                <a:latin typeface="Calibri"/>
                <a:cs typeface="Calibri"/>
              </a:rPr>
              <a:t>pressure          Y</a:t>
            </a:r>
            <a:r>
              <a:rPr lang="en-US" sz="1800" dirty="0">
                <a:latin typeface="Calibri"/>
                <a:cs typeface="Calibri"/>
              </a:rPr>
              <a:t>: </a:t>
            </a:r>
            <a:r>
              <a:rPr lang="en-US" sz="1800" dirty="0" smtClean="0">
                <a:latin typeface="Calibri"/>
                <a:cs typeface="Calibri"/>
              </a:rPr>
              <a:t>Rain                          Z</a:t>
            </a:r>
            <a:r>
              <a:rPr lang="en-US" sz="1800" dirty="0">
                <a:latin typeface="Calibri"/>
                <a:cs typeface="Calibri"/>
              </a:rPr>
              <a:t>: Traffic</a:t>
            </a:r>
          </a:p>
        </p:txBody>
      </p:sp>
    </p:spTree>
    <p:extLst>
      <p:ext uri="{BB962C8B-B14F-4D97-AF65-F5344CB8AC3E}">
        <p14:creationId xmlns="" xmlns:p14="http://schemas.microsoft.com/office/powerpoint/2010/main" val="17400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Project due causes both forums busy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  <a:r>
              <a:rPr lang="en-US" sz="2000" dirty="0" smtClean="0">
                <a:latin typeface="Calibri"/>
                <a:cs typeface="Calibri"/>
              </a:rPr>
              <a:t>    and lab full 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In numbers:</a:t>
            </a:r>
            <a:endParaRPr lang="en-US" sz="2000" dirty="0">
              <a:latin typeface="Calibri"/>
              <a:cs typeface="Calibri"/>
            </a:endParaRP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        P( +x | +y ) = 1, P( -x | -y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smtClean="0">
                <a:latin typeface="Calibri"/>
                <a:cs typeface="Calibri"/>
              </a:rPr>
              <a:t>	 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</a:t>
            </a:r>
            <a:r>
              <a:rPr lang="en-US" sz="2000" dirty="0" smtClean="0">
                <a:latin typeface="Calibri"/>
                <a:cs typeface="Calibri"/>
              </a:rPr>
              <a:t>due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X</a:t>
            </a:r>
            <a:r>
              <a:rPr lang="en-US" sz="2000" dirty="0">
                <a:latin typeface="Calibri"/>
                <a:cs typeface="Calibri"/>
              </a:rPr>
              <a:t>: </a:t>
            </a:r>
            <a:r>
              <a:rPr lang="en-US" sz="2000" dirty="0" smtClean="0">
                <a:latin typeface="Calibri"/>
                <a:cs typeface="Calibri"/>
              </a:rPr>
              <a:t>Forums busy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Z</a:t>
            </a:r>
            <a:r>
              <a:rPr lang="en-US" sz="2000" dirty="0">
                <a:latin typeface="Calibri"/>
                <a:cs typeface="Calibri"/>
              </a:rPr>
              <a:t>: Lab full</a:t>
            </a:r>
          </a:p>
        </p:txBody>
      </p:sp>
    </p:spTree>
    <p:extLst>
      <p:ext uri="{BB962C8B-B14F-4D97-AF65-F5344CB8AC3E}">
        <p14:creationId xmlns="" xmlns:p14="http://schemas.microsoft.com/office/powerpoint/2010/main" val="413396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Independence?</a:t>
            </a:r>
          </a:p>
        </p:txBody>
      </p:sp>
      <p:graphicFrame>
        <p:nvGraphicFramePr>
          <p:cNvPr id="10414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67034608"/>
              </p:ext>
            </p:extLst>
          </p:nvPr>
        </p:nvGraphicFramePr>
        <p:xfrm>
          <a:off x="2278114" y="327739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1438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2490476"/>
              </p:ext>
            </p:extLst>
          </p:nvPr>
        </p:nvGraphicFramePr>
        <p:xfrm>
          <a:off x="7394626" y="3285327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146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70320077"/>
              </p:ext>
            </p:extLst>
          </p:nvPr>
        </p:nvGraphicFramePr>
        <p:xfrm>
          <a:off x="5135614" y="210899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1478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19129775"/>
              </p:ext>
            </p:extLst>
          </p:nvPr>
        </p:nvGraphicFramePr>
        <p:xfrm>
          <a:off x="5140376" y="5076027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722614" y="2848765"/>
            <a:ext cx="1296987" cy="298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519789" y="173116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457876" y="4704552"/>
            <a:ext cx="850900" cy="298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856589" y="2853527"/>
            <a:ext cx="1298575" cy="2985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6373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Guaranteed X and Z independent given Y?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CC0000"/>
                </a:solidFill>
                <a:latin typeface="Calibri"/>
                <a:cs typeface="Calibri"/>
              </a:rPr>
              <a:t>Observing the cause blocks influence between effects.</a:t>
            </a:r>
          </a:p>
          <a:p>
            <a:pPr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098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8458200" y="5181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pic>
        <p:nvPicPr>
          <p:cNvPr id="1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352800"/>
            <a:ext cx="297021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</a:t>
            </a:r>
            <a:r>
              <a:rPr lang="en-US" sz="2000" dirty="0" smtClean="0">
                <a:latin typeface="Calibri"/>
                <a:cs typeface="Calibri"/>
              </a:rPr>
              <a:t>due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X</a:t>
            </a:r>
            <a:r>
              <a:rPr lang="en-US" sz="2000" dirty="0">
                <a:latin typeface="Calibri"/>
                <a:cs typeface="Calibri"/>
              </a:rPr>
              <a:t>: </a:t>
            </a:r>
            <a:r>
              <a:rPr lang="en-US" sz="2000" dirty="0" smtClean="0">
                <a:latin typeface="Calibri"/>
                <a:cs typeface="Calibri"/>
              </a:rPr>
              <a:t>Forums busy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Z</a:t>
            </a:r>
            <a:r>
              <a:rPr lang="en-US" sz="2000" dirty="0">
                <a:latin typeface="Calibri"/>
                <a:cs typeface="Calibri"/>
              </a:rPr>
              <a:t>: Lab full</a:t>
            </a:r>
          </a:p>
        </p:txBody>
      </p:sp>
    </p:spTree>
    <p:extLst>
      <p:ext uri="{BB962C8B-B14F-4D97-AF65-F5344CB8AC3E}">
        <p14:creationId xmlns="" xmlns:p14="http://schemas.microsoft.com/office/powerpoint/2010/main" val="24148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3068642" cy="3886199"/>
          </a:xfrm>
          <a:prstGeom prst="rect">
            <a:avLst/>
          </a:prstGeom>
        </p:spPr>
      </p:pic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Common Effect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5410200" cy="4800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Last configuration: two causes of one effect (v-structures)</a:t>
            </a:r>
          </a:p>
          <a:p>
            <a:pPr eaLnBrk="1" hangingPunct="1"/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914400" y="5802868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latin typeface="Calibri"/>
                <a:cs typeface="Calibri"/>
              </a:rPr>
              <a:t>Z</a:t>
            </a:r>
            <a:r>
              <a:rPr lang="en-US" sz="1800" dirty="0">
                <a:latin typeface="Calibri"/>
                <a:cs typeface="Calibri"/>
              </a:rPr>
              <a:t>: </a:t>
            </a:r>
            <a:r>
              <a:rPr lang="en-US" sz="1800" dirty="0" smtClean="0">
                <a:latin typeface="Calibri"/>
                <a:cs typeface="Calibri"/>
              </a:rPr>
              <a:t>Traffic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638800" y="1295400"/>
            <a:ext cx="6324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Are X and Y independent?</a:t>
            </a:r>
          </a:p>
          <a:p>
            <a:pPr lvl="8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Yes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: the ballgame and the rain cause traffic, but they are not correlated</a:t>
            </a:r>
          </a:p>
          <a:p>
            <a:pPr lvl="8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Still need to prove they must be (try it!)</a:t>
            </a:r>
          </a:p>
          <a:p>
            <a:pPr lvl="7"/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Are X </a:t>
            </a:r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and Y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independent </a:t>
            </a:r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given Z?</a:t>
            </a: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6"/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No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: seeing traffic puts the rain and the ballgame in competition as explanation.</a:t>
            </a:r>
          </a:p>
          <a:p>
            <a:pPr lvl="7"/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This is backwards from the other cases</a:t>
            </a:r>
          </a:p>
          <a:p>
            <a:pPr lvl="8"/>
            <a:endParaRPr lang="en-US" sz="800" dirty="0" smtClean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Observing an effect </a:t>
            </a:r>
            <a:r>
              <a:rPr lang="en-US" sz="20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activates 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influence between possible causes</a:t>
            </a:r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.</a:t>
            </a:r>
          </a:p>
          <a:p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430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</a:t>
            </a:r>
            <a:r>
              <a:rPr lang="en-US" sz="1800" dirty="0" smtClean="0">
                <a:latin typeface="Calibri"/>
                <a:cs typeface="Calibri"/>
              </a:rPr>
              <a:t>Raining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8194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latin typeface="Calibri"/>
                <a:cs typeface="Calibri"/>
              </a:rPr>
              <a:t>Y: Ballgame</a:t>
            </a:r>
            <a:endParaRPr lang="en-US"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General Case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76399"/>
            <a:ext cx="10058400" cy="4449765"/>
          </a:xfrm>
        </p:spPr>
        <p:txBody>
          <a:bodyPr/>
          <a:lstStyle/>
          <a:p>
            <a:r>
              <a:rPr lang="en-US" sz="2800" dirty="0"/>
              <a:t>General question: in a given BN, are two variables independent (given evidence)?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Solution: analyze the graph</a:t>
            </a:r>
          </a:p>
          <a:p>
            <a:pPr eaLnBrk="1" hangingPunct="1"/>
            <a:endParaRPr lang="en-US" sz="2800" dirty="0"/>
          </a:p>
          <a:p>
            <a:r>
              <a:rPr lang="en-US" sz="2800" dirty="0"/>
              <a:t>Any complex example can be </a:t>
            </a:r>
            <a:r>
              <a:rPr lang="en-US" sz="2800" dirty="0" smtClean="0"/>
              <a:t>broken</a:t>
            </a:r>
          </a:p>
          <a:p>
            <a:pPr marL="0" indent="0">
              <a:buNone/>
            </a:pPr>
            <a:r>
              <a:rPr lang="en-US" sz="2800" dirty="0" smtClean="0"/>
              <a:t>    into repetitions of the </a:t>
            </a:r>
            <a:r>
              <a:rPr lang="en-US" sz="2800" dirty="0"/>
              <a:t>three canonical </a:t>
            </a:r>
            <a:r>
              <a:rPr lang="en-US" sz="2800" dirty="0" smtClean="0"/>
              <a:t>cases</a:t>
            </a:r>
            <a:endParaRPr lang="en-US" sz="2800" dirty="0"/>
          </a:p>
          <a:p>
            <a:endParaRPr lang="en-US" sz="2800" dirty="0"/>
          </a:p>
          <a:p>
            <a:pPr marL="0" indent="0" eaLnBrk="1" hangingPunct="1">
              <a:buNone/>
            </a:pP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438400"/>
            <a:ext cx="3772710" cy="2971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663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Reachability</a:t>
            </a:r>
          </a:p>
        </p:txBody>
      </p:sp>
      <p:sp>
        <p:nvSpPr>
          <p:cNvPr id="10946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Recipe: shade evidence nodes, look for paths in the resulting graph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Attempt 1: if two nodes are connected by an undirected path not blocked by a shaded node, they are conditionally independent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Almost works, but not quite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Where does it break?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Answer: the v-structure at T doesn’t count as a link in a path unless “active”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88773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R</a:t>
            </a:r>
            <a:endParaRPr lang="en-US" sz="2400" baseline="-2500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9486900" y="3886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T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2" name="AutoShape 6"/>
          <p:cNvCxnSpPr>
            <a:cxnSpLocks noChangeShapeType="1"/>
            <a:stCxn id="19460" idx="4"/>
            <a:endCxn id="19461" idx="1"/>
          </p:cNvCxnSpPr>
          <p:nvPr/>
        </p:nvCxnSpPr>
        <p:spPr bwMode="auto">
          <a:xfrm>
            <a:off x="9144000" y="30622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103251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B</a:t>
            </a:r>
          </a:p>
        </p:txBody>
      </p:sp>
      <p:cxnSp>
        <p:nvCxnSpPr>
          <p:cNvPr id="19464" name="AutoShape 8"/>
          <p:cNvCxnSpPr>
            <a:cxnSpLocks noChangeShapeType="1"/>
            <a:stCxn id="19463" idx="4"/>
            <a:endCxn id="19461" idx="7"/>
          </p:cNvCxnSpPr>
          <p:nvPr/>
        </p:nvCxnSpPr>
        <p:spPr bwMode="auto">
          <a:xfrm flipH="1">
            <a:off x="9942513" y="30622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8305800" y="38719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D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6" name="AutoShape 10"/>
          <p:cNvCxnSpPr>
            <a:cxnSpLocks noChangeShapeType="1"/>
            <a:stCxn id="19460" idx="4"/>
            <a:endCxn id="19465" idx="0"/>
          </p:cNvCxnSpPr>
          <p:nvPr/>
        </p:nvCxnSpPr>
        <p:spPr bwMode="auto">
          <a:xfrm flipH="1">
            <a:off x="8572500" y="30622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8878888" y="1371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L</a:t>
            </a:r>
          </a:p>
        </p:txBody>
      </p:sp>
      <p:cxnSp>
        <p:nvCxnSpPr>
          <p:cNvPr id="19468" name="AutoShape 12"/>
          <p:cNvCxnSpPr>
            <a:cxnSpLocks noChangeShapeType="1"/>
            <a:stCxn id="19467" idx="4"/>
            <a:endCxn id="19460" idx="0"/>
          </p:cNvCxnSpPr>
          <p:nvPr/>
        </p:nvCxnSpPr>
        <p:spPr bwMode="auto">
          <a:xfrm flipH="1">
            <a:off x="9144000" y="19192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648200"/>
            <a:ext cx="6286500" cy="4191000"/>
          </a:xfrm>
          <a:prstGeom prst="rect">
            <a:avLst/>
          </a:prstGeom>
        </p:spPr>
      </p:pic>
      <p:pic>
        <p:nvPicPr>
          <p:cNvPr id="3" name="Picture 2" descr="LowPress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264851"/>
            <a:ext cx="990600" cy="7666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35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Active / Inactive Paths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144780" y="1447800"/>
            <a:ext cx="755142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Question: Are X and Y conditionally independent given evidence variables {Z}?</a:t>
            </a:r>
            <a:endParaRPr lang="en-US" sz="1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Yes, if X and Y 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d-separated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 by Z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Consider all (undirected) paths from X to Y</a:t>
            </a:r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No active paths = independence!</a:t>
            </a:r>
          </a:p>
          <a:p>
            <a:pPr lvl="2" eaLnBrk="1" hangingPunct="1">
              <a:lnSpc>
                <a:spcPct val="80000"/>
              </a:lnSpc>
            </a:pPr>
            <a:endParaRPr lang="en-US" sz="1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path is active if each triple is active: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Causal chain A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 where B is unobserved (either direction)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Common cause A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 where B is unobserved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Common effect (aka v-structure)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	A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 where B </a:t>
            </a:r>
            <a:r>
              <a:rPr lang="en-US" sz="1800" i="1" dirty="0" smtClean="0">
                <a:latin typeface="Calibri"/>
                <a:ea typeface="ＭＳ Ｐゴシック" pitchFamily="34" charset="-128"/>
                <a:cs typeface="Calibri"/>
              </a:rPr>
              <a:t>or one of its </a:t>
            </a:r>
            <a:r>
              <a:rPr lang="en-US" sz="1800" i="1" dirty="0" err="1" smtClean="0">
                <a:latin typeface="Calibri"/>
                <a:ea typeface="ＭＳ Ｐゴシック" pitchFamily="34" charset="-128"/>
                <a:cs typeface="Calibri"/>
              </a:rPr>
              <a:t>descendents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 is observed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000" dirty="0" smtClean="0">
                <a:latin typeface="Calibri"/>
                <a:ea typeface="ＭＳ Ｐゴシック" pitchFamily="34" charset="-128"/>
                <a:cs typeface="Calibri"/>
              </a:rPr>
              <a:t>	</a:t>
            </a: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endParaRPr lang="en-US" sz="2400" dirty="0" smtClean="0">
              <a:solidFill>
                <a:srgbClr val="333399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r>
              <a:rPr lang="en-US" sz="2400" dirty="0" smtClean="0">
                <a:solidFill>
                  <a:srgbClr val="333399"/>
                </a:solidFill>
                <a:latin typeface="Calibri"/>
                <a:ea typeface="ＭＳ Ｐゴシック" pitchFamily="34" charset="-128"/>
                <a:cs typeface="Calibri"/>
              </a:rPr>
              <a:t>All it takes to block a path is a single inactive segment</a:t>
            </a: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2" name="Group 186"/>
          <p:cNvGrpSpPr>
            <a:grpSpLocks/>
          </p:cNvGrpSpPr>
          <p:nvPr/>
        </p:nvGrpSpPr>
        <p:grpSpPr bwMode="auto">
          <a:xfrm>
            <a:off x="7620000" y="2041525"/>
            <a:ext cx="1600200" cy="320675"/>
            <a:chOff x="4572000" y="1676400"/>
            <a:chExt cx="1905000" cy="381000"/>
          </a:xfrm>
        </p:grpSpPr>
        <p:sp>
          <p:nvSpPr>
            <p:cNvPr id="59437" name="Oval 9"/>
            <p:cNvSpPr>
              <a:spLocks noChangeArrowheads="1"/>
            </p:cNvSpPr>
            <p:nvPr/>
          </p:nvSpPr>
          <p:spPr bwMode="auto">
            <a:xfrm>
              <a:off x="4572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8" name="Oval 9"/>
            <p:cNvSpPr>
              <a:spLocks noChangeArrowheads="1"/>
            </p:cNvSpPr>
            <p:nvPr/>
          </p:nvSpPr>
          <p:spPr bwMode="auto">
            <a:xfrm>
              <a:off x="5334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9" name="Oval 9"/>
            <p:cNvSpPr>
              <a:spLocks noChangeArrowheads="1"/>
            </p:cNvSpPr>
            <p:nvPr/>
          </p:nvSpPr>
          <p:spPr bwMode="auto">
            <a:xfrm>
              <a:off x="6096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40" name="AutoShape 10"/>
            <p:cNvCxnSpPr>
              <a:cxnSpLocks noChangeShapeType="1"/>
              <a:stCxn id="59437" idx="6"/>
              <a:endCxn id="59438" idx="2"/>
            </p:cNvCxnSpPr>
            <p:nvPr/>
          </p:nvCxnSpPr>
          <p:spPr bwMode="auto">
            <a:xfrm>
              <a:off x="4953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41" name="AutoShape 10"/>
            <p:cNvCxnSpPr>
              <a:cxnSpLocks noChangeShapeType="1"/>
              <a:stCxn id="59438" idx="6"/>
              <a:endCxn id="59439" idx="2"/>
            </p:cNvCxnSpPr>
            <p:nvPr/>
          </p:nvCxnSpPr>
          <p:spPr bwMode="auto">
            <a:xfrm>
              <a:off x="5715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85"/>
          <p:cNvGrpSpPr>
            <a:grpSpLocks/>
          </p:cNvGrpSpPr>
          <p:nvPr/>
        </p:nvGrpSpPr>
        <p:grpSpPr bwMode="auto">
          <a:xfrm>
            <a:off x="9982200" y="2041525"/>
            <a:ext cx="1600200" cy="320675"/>
            <a:chOff x="6934200" y="1676400"/>
            <a:chExt cx="1905000" cy="381000"/>
          </a:xfrm>
        </p:grpSpPr>
        <p:sp>
          <p:nvSpPr>
            <p:cNvPr id="59432" name="Oval 9"/>
            <p:cNvSpPr>
              <a:spLocks noChangeArrowheads="1"/>
            </p:cNvSpPr>
            <p:nvPr/>
          </p:nvSpPr>
          <p:spPr bwMode="auto">
            <a:xfrm>
              <a:off x="6934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92" name="Oval 9"/>
            <p:cNvSpPr>
              <a:spLocks noChangeArrowheads="1"/>
            </p:cNvSpPr>
            <p:nvPr/>
          </p:nvSpPr>
          <p:spPr bwMode="auto">
            <a:xfrm>
              <a:off x="7695823" y="1676400"/>
              <a:ext cx="381756" cy="381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34" name="Oval 9"/>
            <p:cNvSpPr>
              <a:spLocks noChangeArrowheads="1"/>
            </p:cNvSpPr>
            <p:nvPr/>
          </p:nvSpPr>
          <p:spPr bwMode="auto">
            <a:xfrm>
              <a:off x="8458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5" name="AutoShape 10"/>
            <p:cNvCxnSpPr>
              <a:cxnSpLocks noChangeShapeType="1"/>
              <a:stCxn id="59432" idx="6"/>
              <a:endCxn id="92" idx="2"/>
            </p:cNvCxnSpPr>
            <p:nvPr/>
          </p:nvCxnSpPr>
          <p:spPr bwMode="auto">
            <a:xfrm>
              <a:off x="7315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36" name="AutoShape 10"/>
            <p:cNvCxnSpPr>
              <a:cxnSpLocks noChangeShapeType="1"/>
              <a:stCxn id="92" idx="6"/>
              <a:endCxn id="59434" idx="2"/>
            </p:cNvCxnSpPr>
            <p:nvPr/>
          </p:nvCxnSpPr>
          <p:spPr bwMode="auto">
            <a:xfrm>
              <a:off x="8077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187"/>
          <p:cNvGrpSpPr>
            <a:grpSpLocks/>
          </p:cNvGrpSpPr>
          <p:nvPr/>
        </p:nvGrpSpPr>
        <p:grpSpPr bwMode="auto">
          <a:xfrm>
            <a:off x="7620000" y="2776538"/>
            <a:ext cx="1600200" cy="576262"/>
            <a:chOff x="4572000" y="2362200"/>
            <a:chExt cx="1905000" cy="685800"/>
          </a:xfrm>
        </p:grpSpPr>
        <p:sp>
          <p:nvSpPr>
            <p:cNvPr id="59427" name="Oval 9"/>
            <p:cNvSpPr>
              <a:spLocks noChangeArrowheads="1"/>
            </p:cNvSpPr>
            <p:nvPr/>
          </p:nvSpPr>
          <p:spPr bwMode="auto">
            <a:xfrm>
              <a:off x="4572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8" name="Oval 9"/>
            <p:cNvSpPr>
              <a:spLocks noChangeArrowheads="1"/>
            </p:cNvSpPr>
            <p:nvPr/>
          </p:nvSpPr>
          <p:spPr bwMode="auto">
            <a:xfrm>
              <a:off x="5334000" y="23622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9" name="Oval 9"/>
            <p:cNvSpPr>
              <a:spLocks noChangeArrowheads="1"/>
            </p:cNvSpPr>
            <p:nvPr/>
          </p:nvSpPr>
          <p:spPr bwMode="auto">
            <a:xfrm>
              <a:off x="6096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0" name="AutoShape 10"/>
            <p:cNvCxnSpPr>
              <a:cxnSpLocks noChangeShapeType="1"/>
              <a:stCxn id="59428" idx="2"/>
              <a:endCxn id="59427" idx="7"/>
            </p:cNvCxnSpPr>
            <p:nvPr/>
          </p:nvCxnSpPr>
          <p:spPr bwMode="auto">
            <a:xfrm rot="10800000" flipV="1">
              <a:off x="48972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31" name="AutoShape 10"/>
            <p:cNvCxnSpPr>
              <a:cxnSpLocks noChangeShapeType="1"/>
              <a:stCxn id="59428" idx="6"/>
              <a:endCxn id="59429" idx="1"/>
            </p:cNvCxnSpPr>
            <p:nvPr/>
          </p:nvCxnSpPr>
          <p:spPr bwMode="auto">
            <a:xfrm>
              <a:off x="57150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184"/>
          <p:cNvGrpSpPr>
            <a:grpSpLocks/>
          </p:cNvGrpSpPr>
          <p:nvPr/>
        </p:nvGrpSpPr>
        <p:grpSpPr bwMode="auto">
          <a:xfrm>
            <a:off x="9982200" y="2776538"/>
            <a:ext cx="1600200" cy="576262"/>
            <a:chOff x="6934200" y="2362200"/>
            <a:chExt cx="1905000" cy="685800"/>
          </a:xfrm>
        </p:grpSpPr>
        <p:sp>
          <p:nvSpPr>
            <p:cNvPr id="59422" name="Oval 9"/>
            <p:cNvSpPr>
              <a:spLocks noChangeArrowheads="1"/>
            </p:cNvSpPr>
            <p:nvPr/>
          </p:nvSpPr>
          <p:spPr bwMode="auto">
            <a:xfrm>
              <a:off x="6934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7695823" y="2362200"/>
              <a:ext cx="381756" cy="38163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24" name="Oval 9"/>
            <p:cNvSpPr>
              <a:spLocks noChangeArrowheads="1"/>
            </p:cNvSpPr>
            <p:nvPr/>
          </p:nvSpPr>
          <p:spPr bwMode="auto">
            <a:xfrm>
              <a:off x="8458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5" name="AutoShape 10"/>
            <p:cNvCxnSpPr>
              <a:cxnSpLocks noChangeShapeType="1"/>
              <a:stCxn id="107" idx="2"/>
              <a:endCxn id="59422" idx="7"/>
            </p:cNvCxnSpPr>
            <p:nvPr/>
          </p:nvCxnSpPr>
          <p:spPr bwMode="auto">
            <a:xfrm rot="10800000" flipV="1">
              <a:off x="72594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26" name="AutoShape 10"/>
            <p:cNvCxnSpPr>
              <a:cxnSpLocks noChangeShapeType="1"/>
              <a:stCxn id="107" idx="6"/>
              <a:endCxn id="59424" idx="1"/>
            </p:cNvCxnSpPr>
            <p:nvPr/>
          </p:nvCxnSpPr>
          <p:spPr bwMode="auto">
            <a:xfrm>
              <a:off x="80772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183"/>
          <p:cNvGrpSpPr>
            <a:grpSpLocks/>
          </p:cNvGrpSpPr>
          <p:nvPr/>
        </p:nvGrpSpPr>
        <p:grpSpPr bwMode="auto">
          <a:xfrm>
            <a:off x="9982200" y="4084638"/>
            <a:ext cx="1600200" cy="639762"/>
            <a:chOff x="6934200" y="3810000"/>
            <a:chExt cx="1905000" cy="762000"/>
          </a:xfrm>
        </p:grpSpPr>
        <p:sp>
          <p:nvSpPr>
            <p:cNvPr id="59417" name="Oval 9"/>
            <p:cNvSpPr>
              <a:spLocks noChangeArrowheads="1"/>
            </p:cNvSpPr>
            <p:nvPr/>
          </p:nvSpPr>
          <p:spPr bwMode="auto">
            <a:xfrm>
              <a:off x="6934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8" name="Oval 9"/>
            <p:cNvSpPr>
              <a:spLocks noChangeArrowheads="1"/>
            </p:cNvSpPr>
            <p:nvPr/>
          </p:nvSpPr>
          <p:spPr bwMode="auto">
            <a:xfrm>
              <a:off x="7696200" y="4191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9" name="Oval 9"/>
            <p:cNvSpPr>
              <a:spLocks noChangeArrowheads="1"/>
            </p:cNvSpPr>
            <p:nvPr/>
          </p:nvSpPr>
          <p:spPr bwMode="auto">
            <a:xfrm>
              <a:off x="8458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0" name="AutoShape 10"/>
            <p:cNvCxnSpPr>
              <a:cxnSpLocks noChangeShapeType="1"/>
              <a:stCxn id="59417" idx="6"/>
              <a:endCxn id="59418" idx="1"/>
            </p:cNvCxnSpPr>
            <p:nvPr/>
          </p:nvCxnSpPr>
          <p:spPr bwMode="auto">
            <a:xfrm>
              <a:off x="73152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21" name="AutoShape 10"/>
            <p:cNvCxnSpPr>
              <a:cxnSpLocks noChangeShapeType="1"/>
              <a:stCxn id="59419" idx="2"/>
              <a:endCxn id="59418" idx="7"/>
            </p:cNvCxnSpPr>
            <p:nvPr/>
          </p:nvCxnSpPr>
          <p:spPr bwMode="auto">
            <a:xfrm rot="10800000" flipV="1">
              <a:off x="80214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188"/>
          <p:cNvGrpSpPr>
            <a:grpSpLocks/>
          </p:cNvGrpSpPr>
          <p:nvPr/>
        </p:nvGrpSpPr>
        <p:grpSpPr bwMode="auto">
          <a:xfrm>
            <a:off x="7620000" y="4084638"/>
            <a:ext cx="1600200" cy="639762"/>
            <a:chOff x="4572000" y="3810000"/>
            <a:chExt cx="1905000" cy="762000"/>
          </a:xfrm>
        </p:grpSpPr>
        <p:sp>
          <p:nvSpPr>
            <p:cNvPr id="59412" name="Oval 9"/>
            <p:cNvSpPr>
              <a:spLocks noChangeArrowheads="1"/>
            </p:cNvSpPr>
            <p:nvPr/>
          </p:nvSpPr>
          <p:spPr bwMode="auto">
            <a:xfrm>
              <a:off x="4572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34" name="Oval 9"/>
            <p:cNvSpPr>
              <a:spLocks noChangeArrowheads="1"/>
            </p:cNvSpPr>
            <p:nvPr/>
          </p:nvSpPr>
          <p:spPr bwMode="auto">
            <a:xfrm>
              <a:off x="5333623" y="4191946"/>
              <a:ext cx="381756" cy="38005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4" name="Oval 9"/>
            <p:cNvSpPr>
              <a:spLocks noChangeArrowheads="1"/>
            </p:cNvSpPr>
            <p:nvPr/>
          </p:nvSpPr>
          <p:spPr bwMode="auto">
            <a:xfrm>
              <a:off x="6096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15" name="AutoShape 10"/>
            <p:cNvCxnSpPr>
              <a:cxnSpLocks noChangeShapeType="1"/>
              <a:stCxn id="59412" idx="6"/>
              <a:endCxn id="134" idx="1"/>
            </p:cNvCxnSpPr>
            <p:nvPr/>
          </p:nvCxnSpPr>
          <p:spPr bwMode="auto">
            <a:xfrm>
              <a:off x="49530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16" name="AutoShape 10"/>
            <p:cNvCxnSpPr>
              <a:cxnSpLocks noChangeShapeType="1"/>
              <a:stCxn id="59414" idx="2"/>
              <a:endCxn id="134" idx="7"/>
            </p:cNvCxnSpPr>
            <p:nvPr/>
          </p:nvCxnSpPr>
          <p:spPr bwMode="auto">
            <a:xfrm rot="10800000" flipV="1">
              <a:off x="56592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" name="Group 189"/>
          <p:cNvGrpSpPr>
            <a:grpSpLocks/>
          </p:cNvGrpSpPr>
          <p:nvPr/>
        </p:nvGrpSpPr>
        <p:grpSpPr bwMode="auto">
          <a:xfrm>
            <a:off x="7620000" y="5029200"/>
            <a:ext cx="1600200" cy="1600200"/>
            <a:chOff x="4572000" y="4800600"/>
            <a:chExt cx="1905000" cy="1905000"/>
          </a:xfrm>
        </p:grpSpPr>
        <p:sp>
          <p:nvSpPr>
            <p:cNvPr id="59405" name="Oval 9"/>
            <p:cNvSpPr>
              <a:spLocks noChangeArrowheads="1"/>
            </p:cNvSpPr>
            <p:nvPr/>
          </p:nvSpPr>
          <p:spPr bwMode="auto">
            <a:xfrm>
              <a:off x="4572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06" name="Oval 9"/>
            <p:cNvSpPr>
              <a:spLocks noChangeArrowheads="1"/>
            </p:cNvSpPr>
            <p:nvPr/>
          </p:nvSpPr>
          <p:spPr bwMode="auto">
            <a:xfrm>
              <a:off x="6096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07" name="AutoShape 10"/>
            <p:cNvCxnSpPr>
              <a:cxnSpLocks noChangeShapeType="1"/>
              <a:stCxn id="59405" idx="6"/>
              <a:endCxn id="59410" idx="1"/>
            </p:cNvCxnSpPr>
            <p:nvPr/>
          </p:nvCxnSpPr>
          <p:spPr bwMode="auto">
            <a:xfrm>
              <a:off x="4953000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08" name="AutoShape 10"/>
            <p:cNvCxnSpPr>
              <a:cxnSpLocks noChangeShapeType="1"/>
              <a:stCxn id="59406" idx="2"/>
              <a:endCxn id="59410" idx="7"/>
            </p:cNvCxnSpPr>
            <p:nvPr/>
          </p:nvCxnSpPr>
          <p:spPr bwMode="auto">
            <a:xfrm rot="10800000" flipV="1">
              <a:off x="5659204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9" name="Oval 9"/>
            <p:cNvSpPr>
              <a:spLocks noChangeArrowheads="1"/>
            </p:cNvSpPr>
            <p:nvPr/>
          </p:nvSpPr>
          <p:spPr bwMode="auto">
            <a:xfrm>
              <a:off x="5333623" y="6323844"/>
              <a:ext cx="381756" cy="38175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0" name="Oval 9"/>
            <p:cNvSpPr>
              <a:spLocks noChangeArrowheads="1"/>
            </p:cNvSpPr>
            <p:nvPr/>
          </p:nvSpPr>
          <p:spPr bwMode="auto">
            <a:xfrm>
              <a:off x="5334000" y="5181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5312833" y="5562223"/>
              <a:ext cx="468690" cy="752173"/>
            </a:xfrm>
            <a:custGeom>
              <a:avLst/>
              <a:gdLst>
                <a:gd name="connsiteX0" fmla="*/ 200186 w 467532"/>
                <a:gd name="connsiteY0" fmla="*/ 0 h 836909"/>
                <a:gd name="connsiteX1" fmla="*/ 440410 w 467532"/>
                <a:gd name="connsiteY1" fmla="*/ 294468 h 836909"/>
                <a:gd name="connsiteX2" fmla="*/ 37454 w 467532"/>
                <a:gd name="connsiteY2" fmla="*/ 503695 h 836909"/>
                <a:gd name="connsiteX3" fmla="*/ 215684 w 467532"/>
                <a:gd name="connsiteY3" fmla="*/ 836909 h 83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32" h="836909">
                  <a:moveTo>
                    <a:pt x="200186" y="0"/>
                  </a:moveTo>
                  <a:cubicBezTo>
                    <a:pt x="333859" y="105259"/>
                    <a:pt x="467532" y="210519"/>
                    <a:pt x="440410" y="294468"/>
                  </a:cubicBezTo>
                  <a:cubicBezTo>
                    <a:pt x="413288" y="378417"/>
                    <a:pt x="74908" y="413288"/>
                    <a:pt x="37454" y="503695"/>
                  </a:cubicBezTo>
                  <a:cubicBezTo>
                    <a:pt x="0" y="594102"/>
                    <a:pt x="107842" y="715505"/>
                    <a:pt x="215684" y="836909"/>
                  </a:cubicBezTo>
                </a:path>
              </a:pathLst>
            </a:cu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cxnSp>
        <p:nvCxnSpPr>
          <p:cNvPr id="182" name="Straight Connector 181"/>
          <p:cNvCxnSpPr/>
          <p:nvPr/>
        </p:nvCxnSpPr>
        <p:spPr>
          <a:xfrm rot="5400000">
            <a:off x="7124700" y="4076700"/>
            <a:ext cx="4954588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03" name="TextBox 190"/>
          <p:cNvSpPr txBox="1">
            <a:spLocks noChangeArrowheads="1"/>
          </p:cNvSpPr>
          <p:nvPr/>
        </p:nvSpPr>
        <p:spPr bwMode="auto">
          <a:xfrm>
            <a:off x="7620000" y="13716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Active Triples</a:t>
            </a:r>
          </a:p>
        </p:txBody>
      </p:sp>
      <p:sp>
        <p:nvSpPr>
          <p:cNvPr id="59404" name="TextBox 191"/>
          <p:cNvSpPr txBox="1">
            <a:spLocks noChangeArrowheads="1"/>
          </p:cNvSpPr>
          <p:nvPr/>
        </p:nvSpPr>
        <p:spPr bwMode="auto">
          <a:xfrm>
            <a:off x="9982200" y="1371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Inactive Triples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227774"/>
            <a:ext cx="4583532" cy="3384163"/>
          </a:xfrm>
          <a:prstGeom prst="rect">
            <a:avLst/>
          </a:prstGeom>
        </p:spPr>
      </p:pic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10591800" cy="46783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 smtClean="0">
                <a:latin typeface="Calibri"/>
                <a:cs typeface="Calibri"/>
              </a:rPr>
              <a:t>Query:</a:t>
            </a:r>
            <a:r>
              <a:rPr lang="en-US" sz="2800" dirty="0">
                <a:latin typeface="Calibri"/>
                <a:cs typeface="Calibri"/>
              </a:rPr>
              <a:t>	</a:t>
            </a:r>
            <a:endParaRPr lang="en-US" sz="1200" dirty="0" smtClean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endParaRPr lang="en-US" sz="1600" dirty="0" smtClean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r>
              <a:rPr lang="en-US" sz="2800" dirty="0" smtClean="0">
                <a:latin typeface="Calibri"/>
                <a:cs typeface="Calibri"/>
              </a:rPr>
              <a:t>Check </a:t>
            </a:r>
            <a:r>
              <a:rPr lang="en-US" sz="2800" dirty="0">
                <a:latin typeface="Calibri"/>
                <a:cs typeface="Calibri"/>
              </a:rPr>
              <a:t>all (undirected!) paths </a:t>
            </a:r>
            <a:r>
              <a:rPr lang="en-US" sz="2800" dirty="0" smtClean="0">
                <a:latin typeface="Calibri"/>
                <a:cs typeface="Calibri"/>
              </a:rPr>
              <a:t>between        and </a:t>
            </a:r>
            <a:endParaRPr lang="en-US" sz="2800" dirty="0">
              <a:latin typeface="Calibri"/>
              <a:cs typeface="Calibri"/>
            </a:endParaRPr>
          </a:p>
          <a:p>
            <a:pPr lvl="7">
              <a:buFont typeface="Wingdings" charset="0"/>
              <a:buChar char="§"/>
              <a:defRPr/>
            </a:pPr>
            <a:endParaRPr lang="en-US" sz="600" dirty="0" smtClean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latin typeface="Calibri"/>
                <a:cs typeface="Calibri"/>
              </a:rPr>
              <a:t>If one or more active, then independence not guaranteed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2800" dirty="0">
                <a:latin typeface="Calibri"/>
                <a:cs typeface="Calibri"/>
              </a:rPr>
              <a:t>   </a:t>
            </a:r>
            <a:endParaRPr lang="en-US" dirty="0" smtClean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latin typeface="Calibri"/>
                <a:cs typeface="Calibri"/>
              </a:rPr>
              <a:t>Otherwise (i.e. if all paths are inactive),</a:t>
            </a:r>
          </a:p>
          <a:p>
            <a:pPr marL="457176" lvl="1" indent="0">
              <a:buNone/>
              <a:defRPr/>
            </a:pPr>
            <a:r>
              <a:rPr lang="en-US" sz="2400" dirty="0" smtClean="0">
                <a:latin typeface="Calibri"/>
                <a:cs typeface="Calibri"/>
              </a:rPr>
              <a:t>    then independence is guaranteed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D-Separation</a:t>
            </a:r>
          </a:p>
        </p:txBody>
      </p:sp>
      <p:pic>
        <p:nvPicPr>
          <p:cNvPr id="6042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451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Box 8"/>
          <p:cNvSpPr txBox="1">
            <a:spLocks noChangeArrowheads="1"/>
          </p:cNvSpPr>
          <p:nvPr/>
        </p:nvSpPr>
        <p:spPr bwMode="auto">
          <a:xfrm>
            <a:off x="7299566" y="1219200"/>
            <a:ext cx="446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44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60423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503862"/>
            <a:ext cx="43434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2247900"/>
            <a:ext cx="457200" cy="381000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2247900"/>
            <a:ext cx="495300" cy="4191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895600" y="3429000"/>
            <a:ext cx="381000" cy="381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1096709" name="Text Box 5"/>
          <p:cNvSpPr txBox="1">
            <a:spLocks noChangeArrowheads="1"/>
          </p:cNvSpPr>
          <p:nvPr/>
        </p:nvSpPr>
        <p:spPr bwMode="auto">
          <a:xfrm>
            <a:off x="4972050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 dirty="0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2578100"/>
            <a:ext cx="981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181350"/>
            <a:ext cx="1347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6096000" y="4267200"/>
            <a:ext cx="14478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Oval 4"/>
          <p:cNvSpPr>
            <a:spLocks noChangeArrowheads="1"/>
          </p:cNvSpPr>
          <p:nvPr/>
        </p:nvSpPr>
        <p:spPr bwMode="auto">
          <a:xfrm>
            <a:off x="77724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9" name="Oval 5"/>
          <p:cNvSpPr>
            <a:spLocks noChangeArrowheads="1"/>
          </p:cNvSpPr>
          <p:nvPr/>
        </p:nvSpPr>
        <p:spPr bwMode="auto">
          <a:xfrm>
            <a:off x="8382000" y="3733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0" name="AutoShape 6"/>
          <p:cNvCxnSpPr>
            <a:cxnSpLocks noChangeShapeType="1"/>
            <a:stCxn id="61448" idx="4"/>
            <a:endCxn id="61449" idx="1"/>
          </p:cNvCxnSpPr>
          <p:nvPr/>
        </p:nvCxnSpPr>
        <p:spPr bwMode="auto">
          <a:xfrm>
            <a:off x="8039100" y="29098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51" name="Oval 7"/>
          <p:cNvSpPr>
            <a:spLocks noChangeArrowheads="1"/>
          </p:cNvSpPr>
          <p:nvPr/>
        </p:nvSpPr>
        <p:spPr bwMode="auto">
          <a:xfrm>
            <a:off x="92202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1452" name="AutoShape 8"/>
          <p:cNvCxnSpPr>
            <a:cxnSpLocks noChangeShapeType="1"/>
            <a:stCxn id="61451" idx="4"/>
            <a:endCxn id="61449" idx="7"/>
          </p:cNvCxnSpPr>
          <p:nvPr/>
        </p:nvCxnSpPr>
        <p:spPr bwMode="auto">
          <a:xfrm flipH="1">
            <a:off x="8837613" y="29098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53" name="Oval 13"/>
          <p:cNvSpPr>
            <a:spLocks noChangeArrowheads="1"/>
          </p:cNvSpPr>
          <p:nvPr/>
        </p:nvSpPr>
        <p:spPr bwMode="auto">
          <a:xfrm>
            <a:off x="83820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4" name="AutoShape 14"/>
          <p:cNvCxnSpPr>
            <a:cxnSpLocks noChangeShapeType="1"/>
            <a:stCxn id="61449" idx="4"/>
            <a:endCxn id="61453" idx="0"/>
          </p:cNvCxnSpPr>
          <p:nvPr/>
        </p:nvCxnSpPr>
        <p:spPr bwMode="auto">
          <a:xfrm>
            <a:off x="8648700" y="42814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810000"/>
            <a:ext cx="143668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70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63491" name="Oval 4"/>
          <p:cNvSpPr>
            <a:spLocks noChangeArrowheads="1"/>
          </p:cNvSpPr>
          <p:nvPr/>
        </p:nvSpPr>
        <p:spPr bwMode="auto">
          <a:xfrm>
            <a:off x="78311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Oval 5"/>
          <p:cNvSpPr>
            <a:spLocks noChangeArrowheads="1"/>
          </p:cNvSpPr>
          <p:nvPr/>
        </p:nvSpPr>
        <p:spPr bwMode="auto">
          <a:xfrm>
            <a:off x="8440737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3" name="AutoShape 6"/>
          <p:cNvCxnSpPr>
            <a:cxnSpLocks noChangeShapeType="1"/>
            <a:stCxn id="63491" idx="4"/>
            <a:endCxn id="63492" idx="1"/>
          </p:cNvCxnSpPr>
          <p:nvPr/>
        </p:nvCxnSpPr>
        <p:spPr bwMode="auto">
          <a:xfrm>
            <a:off x="8097837" y="3367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92789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3495" name="AutoShape 8"/>
          <p:cNvCxnSpPr>
            <a:cxnSpLocks noChangeShapeType="1"/>
            <a:stCxn id="63494" idx="4"/>
            <a:endCxn id="63492" idx="7"/>
          </p:cNvCxnSpPr>
          <p:nvPr/>
        </p:nvCxnSpPr>
        <p:spPr bwMode="auto">
          <a:xfrm flipH="1">
            <a:off x="8896350" y="33670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259637" y="41767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7" name="AutoShape 10"/>
          <p:cNvCxnSpPr>
            <a:cxnSpLocks noChangeShapeType="1"/>
            <a:stCxn id="63491" idx="4"/>
            <a:endCxn id="63496" idx="0"/>
          </p:cNvCxnSpPr>
          <p:nvPr/>
        </p:nvCxnSpPr>
        <p:spPr bwMode="auto">
          <a:xfrm flipH="1">
            <a:off x="7526337" y="33670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832725" y="1676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cxnSp>
        <p:nvCxnSpPr>
          <p:cNvPr id="63499" name="AutoShape 12"/>
          <p:cNvCxnSpPr>
            <a:cxnSpLocks noChangeShapeType="1"/>
            <a:stCxn id="63498" idx="4"/>
            <a:endCxn id="63491" idx="0"/>
          </p:cNvCxnSpPr>
          <p:nvPr/>
        </p:nvCxnSpPr>
        <p:spPr bwMode="auto">
          <a:xfrm flipH="1">
            <a:off x="8097837" y="22240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8440737" y="5562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501" name="AutoShape 14"/>
          <p:cNvCxnSpPr>
            <a:cxnSpLocks noChangeShapeType="1"/>
            <a:stCxn id="63492" idx="4"/>
            <a:endCxn id="63500" idx="0"/>
          </p:cNvCxnSpPr>
          <p:nvPr/>
        </p:nvCxnSpPr>
        <p:spPr bwMode="auto">
          <a:xfrm>
            <a:off x="8707437" y="47386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097743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2514600"/>
            <a:ext cx="13843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4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7" y="3238500"/>
            <a:ext cx="9461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5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7" y="3860800"/>
            <a:ext cx="1314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6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514850"/>
            <a:ext cx="140176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7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295900"/>
            <a:ext cx="1735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7748" name="Text Box 20"/>
          <p:cNvSpPr txBox="1">
            <a:spLocks noChangeArrowheads="1"/>
          </p:cNvSpPr>
          <p:nvPr/>
        </p:nvSpPr>
        <p:spPr bwMode="auto">
          <a:xfrm>
            <a:off x="4935537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49" name="Text Box 21"/>
          <p:cNvSpPr txBox="1">
            <a:spLocks noChangeArrowheads="1"/>
          </p:cNvSpPr>
          <p:nvPr/>
        </p:nvSpPr>
        <p:spPr bwMode="auto">
          <a:xfrm>
            <a:off x="4935537" y="30480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50" name="Text Box 22"/>
          <p:cNvSpPr txBox="1">
            <a:spLocks noChangeArrowheads="1"/>
          </p:cNvSpPr>
          <p:nvPr/>
        </p:nvSpPr>
        <p:spPr bwMode="auto">
          <a:xfrm>
            <a:off x="4935537" y="5105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748" grpId="0"/>
      <p:bldP spid="1097749" grpId="0"/>
      <p:bldP spid="109775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Variables: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R: Raining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T: Traffic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D: Roof drips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S: I’</a:t>
            </a:r>
            <a:r>
              <a:rPr lang="en-US" altLang="ja-JP" dirty="0" smtClean="0">
                <a:ea typeface="ＭＳ Ｐゴシック" pitchFamily="34" charset="-128"/>
              </a:rPr>
              <a:t>m sad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Questions: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4515" name="Oval 4"/>
          <p:cNvSpPr>
            <a:spLocks noChangeArrowheads="1"/>
          </p:cNvSpPr>
          <p:nvPr/>
        </p:nvSpPr>
        <p:spPr bwMode="auto">
          <a:xfrm>
            <a:off x="72390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6" name="Oval 5"/>
          <p:cNvSpPr>
            <a:spLocks noChangeArrowheads="1"/>
          </p:cNvSpPr>
          <p:nvPr/>
        </p:nvSpPr>
        <p:spPr bwMode="auto">
          <a:xfrm>
            <a:off x="79248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cxnSp>
        <p:nvCxnSpPr>
          <p:cNvPr id="64517" name="AutoShape 6"/>
          <p:cNvCxnSpPr>
            <a:cxnSpLocks noChangeShapeType="1"/>
            <a:stCxn id="64515" idx="4"/>
            <a:endCxn id="64516" idx="1"/>
          </p:cNvCxnSpPr>
          <p:nvPr/>
        </p:nvCxnSpPr>
        <p:spPr bwMode="auto">
          <a:xfrm>
            <a:off x="7505700" y="3900488"/>
            <a:ext cx="496888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518" name="Oval 7"/>
          <p:cNvSpPr>
            <a:spLocks noChangeArrowheads="1"/>
          </p:cNvSpPr>
          <p:nvPr/>
        </p:nvSpPr>
        <p:spPr bwMode="auto">
          <a:xfrm>
            <a:off x="86868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cxnSp>
        <p:nvCxnSpPr>
          <p:cNvPr id="64519" name="AutoShape 8"/>
          <p:cNvCxnSpPr>
            <a:cxnSpLocks noChangeShapeType="1"/>
            <a:stCxn id="64518" idx="4"/>
            <a:endCxn id="64516" idx="7"/>
          </p:cNvCxnSpPr>
          <p:nvPr/>
        </p:nvCxnSpPr>
        <p:spPr bwMode="auto">
          <a:xfrm flipH="1">
            <a:off x="8380413" y="3900488"/>
            <a:ext cx="573087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520" name="Oval 9"/>
          <p:cNvSpPr>
            <a:spLocks noChangeArrowheads="1"/>
          </p:cNvSpPr>
          <p:nvPr/>
        </p:nvSpPr>
        <p:spPr bwMode="auto">
          <a:xfrm>
            <a:off x="7924800" y="2209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64521" name="AutoShape 10"/>
          <p:cNvCxnSpPr>
            <a:cxnSpLocks noChangeShapeType="1"/>
            <a:stCxn id="64520" idx="3"/>
            <a:endCxn id="64515" idx="0"/>
          </p:cNvCxnSpPr>
          <p:nvPr/>
        </p:nvCxnSpPr>
        <p:spPr bwMode="auto">
          <a:xfrm flipH="1">
            <a:off x="7505700" y="2679700"/>
            <a:ext cx="496888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4522" name="AutoShape 11"/>
          <p:cNvCxnSpPr>
            <a:cxnSpLocks noChangeShapeType="1"/>
            <a:stCxn id="64520" idx="5"/>
            <a:endCxn id="64518" idx="0"/>
          </p:cNvCxnSpPr>
          <p:nvPr/>
        </p:nvCxnSpPr>
        <p:spPr bwMode="auto">
          <a:xfrm>
            <a:off x="8380413" y="2679700"/>
            <a:ext cx="573087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98764" name="Text Box 12"/>
          <p:cNvSpPr txBox="1">
            <a:spLocks noChangeArrowheads="1"/>
          </p:cNvSpPr>
          <p:nvPr/>
        </p:nvSpPr>
        <p:spPr bwMode="auto">
          <a:xfrm>
            <a:off x="5410200" y="54102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098765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4948238"/>
            <a:ext cx="98107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6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5499100"/>
            <a:ext cx="1384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7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096000"/>
            <a:ext cx="1787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6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Structure Implications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Given a Bayes net structure, can run d-separation algorithm to build a complete list of conditional independences that are necessarily true of the form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This list determines the set of probability distributions that can be represented 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036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447800"/>
            <a:ext cx="5150759" cy="42751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231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Example: Independence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N fair, independent coin flips:</a:t>
            </a:r>
          </a:p>
        </p:txBody>
      </p:sp>
      <p:graphicFrame>
        <p:nvGraphicFramePr>
          <p:cNvPr id="1043475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943122"/>
              </p:ext>
            </p:extLst>
          </p:nvPr>
        </p:nvGraphicFramePr>
        <p:xfrm>
          <a:off x="699676" y="289242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63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3364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43477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07733116"/>
              </p:ext>
            </p:extLst>
          </p:nvPr>
        </p:nvGraphicFramePr>
        <p:xfrm>
          <a:off x="24713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348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38927875"/>
              </p:ext>
            </p:extLst>
          </p:nvPr>
        </p:nvGraphicFramePr>
        <p:xfrm>
          <a:off x="57479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86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36851" y="2514600"/>
            <a:ext cx="925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7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6601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8" name="Picture 4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5876" y="3170238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9" name="AutoShape 49"/>
          <p:cNvSpPr>
            <a:spLocks/>
          </p:cNvSpPr>
          <p:nvPr/>
        </p:nvSpPr>
        <p:spPr bwMode="auto">
          <a:xfrm rot="-5400000">
            <a:off x="3804826" y="590550"/>
            <a:ext cx="381000" cy="7124700"/>
          </a:xfrm>
          <a:prstGeom prst="leftBrace">
            <a:avLst>
              <a:gd name="adj1" fmla="val 1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0" name="Rectangle 52"/>
          <p:cNvSpPr>
            <a:spLocks noChangeArrowheads="1"/>
          </p:cNvSpPr>
          <p:nvPr/>
        </p:nvSpPr>
        <p:spPr bwMode="auto">
          <a:xfrm>
            <a:off x="2680876" y="5181600"/>
            <a:ext cx="28956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1" name="AutoShape 57"/>
          <p:cNvSpPr>
            <a:spLocks/>
          </p:cNvSpPr>
          <p:nvPr/>
        </p:nvSpPr>
        <p:spPr bwMode="auto">
          <a:xfrm>
            <a:off x="2299876" y="51054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7692" name="Picture 5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9476" y="4800600"/>
            <a:ext cx="24653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93" name="Picture 5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2676" y="5588000"/>
            <a:ext cx="3286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94" name="Freeform 60"/>
          <p:cNvSpPr>
            <a:spLocks/>
          </p:cNvSpPr>
          <p:nvPr/>
        </p:nvSpPr>
        <p:spPr bwMode="auto">
          <a:xfrm>
            <a:off x="2604676" y="5791200"/>
            <a:ext cx="2971800" cy="457200"/>
          </a:xfrm>
          <a:custGeom>
            <a:avLst/>
            <a:gdLst>
              <a:gd name="T0" fmla="*/ 0 w 1872"/>
              <a:gd name="T1" fmla="*/ 2147483647 h 288"/>
              <a:gd name="T2" fmla="*/ 2147483647 w 1872"/>
              <a:gd name="T3" fmla="*/ 0 h 288"/>
              <a:gd name="T4" fmla="*/ 2147483647 w 1872"/>
              <a:gd name="T5" fmla="*/ 2147483647 h 288"/>
              <a:gd name="T6" fmla="*/ 2147483647 w 1872"/>
              <a:gd name="T7" fmla="*/ 0 h 288"/>
              <a:gd name="T8" fmla="*/ 2147483647 w 1872"/>
              <a:gd name="T9" fmla="*/ 2147483647 h 288"/>
              <a:gd name="T10" fmla="*/ 2147483647 w 1872"/>
              <a:gd name="T11" fmla="*/ 0 h 288"/>
              <a:gd name="T12" fmla="*/ 2147483647 w 1872"/>
              <a:gd name="T13" fmla="*/ 2147483647 h 288"/>
              <a:gd name="T14" fmla="*/ 2147483647 w 1872"/>
              <a:gd name="T15" fmla="*/ 2147483647 h 288"/>
              <a:gd name="T16" fmla="*/ 2147483647 w 1872"/>
              <a:gd name="T17" fmla="*/ 2147483647 h 288"/>
              <a:gd name="T18" fmla="*/ 2147483647 w 1872"/>
              <a:gd name="T19" fmla="*/ 2147483647 h 288"/>
              <a:gd name="T20" fmla="*/ 2147483647 w 1872"/>
              <a:gd name="T21" fmla="*/ 2147483647 h 288"/>
              <a:gd name="T22" fmla="*/ 2147483647 w 1872"/>
              <a:gd name="T23" fmla="*/ 2147483647 h 288"/>
              <a:gd name="T24" fmla="*/ 2147483647 w 1872"/>
              <a:gd name="T25" fmla="*/ 2147483647 h 288"/>
              <a:gd name="T26" fmla="*/ 0 w 1872"/>
              <a:gd name="T27" fmla="*/ 2147483647 h 288"/>
              <a:gd name="T28" fmla="*/ 0 w 1872"/>
              <a:gd name="T29" fmla="*/ 2147483647 h 2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72"/>
              <a:gd name="T46" fmla="*/ 0 h 288"/>
              <a:gd name="T47" fmla="*/ 1872 w 1872"/>
              <a:gd name="T48" fmla="*/ 288 h 2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72" h="288">
                <a:moveTo>
                  <a:pt x="0" y="115"/>
                </a:moveTo>
                <a:lnTo>
                  <a:pt x="197" y="0"/>
                </a:lnTo>
                <a:lnTo>
                  <a:pt x="493" y="58"/>
                </a:lnTo>
                <a:lnTo>
                  <a:pt x="837" y="0"/>
                </a:lnTo>
                <a:lnTo>
                  <a:pt x="1182" y="115"/>
                </a:lnTo>
                <a:lnTo>
                  <a:pt x="1576" y="0"/>
                </a:lnTo>
                <a:lnTo>
                  <a:pt x="1872" y="115"/>
                </a:lnTo>
                <a:lnTo>
                  <a:pt x="1872" y="230"/>
                </a:lnTo>
                <a:lnTo>
                  <a:pt x="1576" y="173"/>
                </a:lnTo>
                <a:lnTo>
                  <a:pt x="1182" y="288"/>
                </a:lnTo>
                <a:lnTo>
                  <a:pt x="841" y="136"/>
                </a:lnTo>
                <a:lnTo>
                  <a:pt x="502" y="201"/>
                </a:lnTo>
                <a:lnTo>
                  <a:pt x="197" y="173"/>
                </a:lnTo>
                <a:lnTo>
                  <a:pt x="0" y="230"/>
                </a:ln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02524" y="1150853"/>
            <a:ext cx="3229661" cy="3085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09609" y="4749346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83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Computing All Independences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1" y="1759560"/>
            <a:ext cx="5714899" cy="4107839"/>
          </a:xfrm>
          <a:prstGeom prst="rect">
            <a:avLst/>
          </a:prstGeom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629400" y="1219200"/>
            <a:ext cx="1428750" cy="1143000"/>
            <a:chOff x="4272" y="1152"/>
            <a:chExt cx="1200" cy="1008"/>
          </a:xfrm>
        </p:grpSpPr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4272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4656" y="1152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088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19" name="AutoShape 15"/>
            <p:cNvCxnSpPr>
              <a:cxnSpLocks noChangeShapeType="1"/>
              <a:stCxn id="17" idx="3"/>
              <a:endCxn id="16" idx="0"/>
            </p:cNvCxnSpPr>
            <p:nvPr/>
          </p:nvCxnSpPr>
          <p:spPr bwMode="auto">
            <a:xfrm flipH="1">
              <a:off x="4464" y="1489"/>
              <a:ext cx="248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6"/>
            <p:cNvCxnSpPr>
              <a:cxnSpLocks noChangeShapeType="1"/>
              <a:stCxn id="17" idx="5"/>
              <a:endCxn id="18" idx="0"/>
            </p:cNvCxnSpPr>
            <p:nvPr/>
          </p:nvCxnSpPr>
          <p:spPr bwMode="auto">
            <a:xfrm>
              <a:off x="4984" y="1489"/>
              <a:ext cx="296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6705600" y="2514600"/>
            <a:ext cx="1402080" cy="1219200"/>
            <a:chOff x="4272" y="1152"/>
            <a:chExt cx="1200" cy="1008"/>
          </a:xfrm>
        </p:grpSpPr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4272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4656" y="1152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5088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25" name="AutoShape 15"/>
            <p:cNvCxnSpPr>
              <a:cxnSpLocks noChangeShapeType="1"/>
              <a:stCxn id="23" idx="3"/>
              <a:endCxn id="22" idx="0"/>
            </p:cNvCxnSpPr>
            <p:nvPr/>
          </p:nvCxnSpPr>
          <p:spPr bwMode="auto">
            <a:xfrm flipH="1">
              <a:off x="4464" y="1489"/>
              <a:ext cx="248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16"/>
            <p:cNvCxnSpPr>
              <a:cxnSpLocks noChangeShapeType="1"/>
              <a:stCxn id="23" idx="5"/>
              <a:endCxn id="24" idx="0"/>
            </p:cNvCxnSpPr>
            <p:nvPr/>
          </p:nvCxnSpPr>
          <p:spPr bwMode="auto">
            <a:xfrm>
              <a:off x="4984" y="1489"/>
              <a:ext cx="296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6705600" y="3962400"/>
            <a:ext cx="1447800" cy="1273629"/>
            <a:chOff x="3089" y="3828"/>
            <a:chExt cx="665" cy="585"/>
          </a:xfrm>
        </p:grpSpPr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3089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3339" y="4195"/>
              <a:ext cx="217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3536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31" name="AutoShape 28"/>
            <p:cNvCxnSpPr>
              <a:cxnSpLocks noChangeShapeType="1"/>
              <a:stCxn id="28" idx="4"/>
              <a:endCxn id="29" idx="1"/>
            </p:cNvCxnSpPr>
            <p:nvPr/>
          </p:nvCxnSpPr>
          <p:spPr bwMode="auto">
            <a:xfrm>
              <a:off x="3198" y="4046"/>
              <a:ext cx="173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29"/>
            <p:cNvCxnSpPr>
              <a:cxnSpLocks noChangeShapeType="1"/>
              <a:stCxn id="29" idx="7"/>
              <a:endCxn id="30" idx="4"/>
            </p:cNvCxnSpPr>
            <p:nvPr/>
          </p:nvCxnSpPr>
          <p:spPr bwMode="auto">
            <a:xfrm flipV="1">
              <a:off x="3524" y="4046"/>
              <a:ext cx="121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6781800" y="5410200"/>
            <a:ext cx="1447800" cy="1243149"/>
            <a:chOff x="3089" y="3475"/>
            <a:chExt cx="665" cy="571"/>
          </a:xfrm>
        </p:grpSpPr>
        <p:sp>
          <p:nvSpPr>
            <p:cNvPr id="44" name="Oval 25"/>
            <p:cNvSpPr>
              <a:spLocks noChangeArrowheads="1"/>
            </p:cNvSpPr>
            <p:nvPr/>
          </p:nvSpPr>
          <p:spPr bwMode="auto">
            <a:xfrm>
              <a:off x="3089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45" name="Oval 26"/>
            <p:cNvSpPr>
              <a:spLocks noChangeArrowheads="1"/>
            </p:cNvSpPr>
            <p:nvPr/>
          </p:nvSpPr>
          <p:spPr bwMode="auto">
            <a:xfrm>
              <a:off x="3307" y="3475"/>
              <a:ext cx="217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46" name="Oval 27"/>
            <p:cNvSpPr>
              <a:spLocks noChangeArrowheads="1"/>
            </p:cNvSpPr>
            <p:nvPr/>
          </p:nvSpPr>
          <p:spPr bwMode="auto">
            <a:xfrm>
              <a:off x="3536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47" name="AutoShape 28"/>
            <p:cNvCxnSpPr>
              <a:cxnSpLocks noChangeShapeType="1"/>
              <a:stCxn id="45" idx="3"/>
              <a:endCxn id="44" idx="0"/>
            </p:cNvCxnSpPr>
            <p:nvPr/>
          </p:nvCxnSpPr>
          <p:spPr bwMode="auto">
            <a:xfrm flipH="1">
              <a:off x="3198" y="3666"/>
              <a:ext cx="140" cy="15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29"/>
            <p:cNvCxnSpPr>
              <a:cxnSpLocks noChangeShapeType="1"/>
              <a:stCxn id="45" idx="5"/>
              <a:endCxn id="46" idx="0"/>
            </p:cNvCxnSpPr>
            <p:nvPr/>
          </p:nvCxnSpPr>
          <p:spPr bwMode="auto">
            <a:xfrm>
              <a:off x="3492" y="3670"/>
              <a:ext cx="153" cy="1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30"/>
            <p:cNvCxnSpPr>
              <a:cxnSpLocks noChangeShapeType="1"/>
              <a:stCxn id="44" idx="6"/>
              <a:endCxn id="46" idx="2"/>
            </p:cNvCxnSpPr>
            <p:nvPr/>
          </p:nvCxnSpPr>
          <p:spPr bwMode="auto">
            <a:xfrm>
              <a:off x="3316" y="3937"/>
              <a:ext cx="21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="" xmlns:p14="http://schemas.microsoft.com/office/powerpoint/2010/main" val="10612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3657600" y="1219200"/>
            <a:ext cx="3276600" cy="1600200"/>
            <a:chOff x="3505200" y="1295400"/>
            <a:chExt cx="3276600" cy="1600200"/>
          </a:xfrm>
        </p:grpSpPr>
        <p:sp>
          <p:nvSpPr>
            <p:cNvPr id="75" name="Rounded Rectangle 74"/>
            <p:cNvSpPr/>
            <p:nvPr/>
          </p:nvSpPr>
          <p:spPr>
            <a:xfrm>
              <a:off x="3505200" y="1295400"/>
              <a:ext cx="3276600" cy="1600200"/>
            </a:xfrm>
            <a:prstGeom prst="roundRect">
              <a:avLst/>
            </a:prstGeom>
            <a:solidFill>
              <a:srgbClr val="CCFFCC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4706941" y="2016125"/>
              <a:ext cx="973138" cy="727075"/>
              <a:chOff x="3286" y="962"/>
              <a:chExt cx="613" cy="458"/>
            </a:xfrm>
          </p:grpSpPr>
          <p:sp>
            <p:nvSpPr>
              <p:cNvPr id="78" name="Oval 33"/>
              <p:cNvSpPr>
                <a:spLocks noChangeArrowheads="1"/>
              </p:cNvSpPr>
              <p:nvPr/>
            </p:nvSpPr>
            <p:spPr bwMode="auto">
              <a:xfrm>
                <a:off x="3286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79" name="Oval 34"/>
              <p:cNvSpPr>
                <a:spLocks noChangeArrowheads="1"/>
              </p:cNvSpPr>
              <p:nvPr/>
            </p:nvSpPr>
            <p:spPr bwMode="auto">
              <a:xfrm>
                <a:off x="3480" y="962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0" name="Oval 35"/>
              <p:cNvSpPr>
                <a:spLocks noChangeArrowheads="1"/>
              </p:cNvSpPr>
              <p:nvPr/>
            </p:nvSpPr>
            <p:spPr bwMode="auto">
              <a:xfrm>
                <a:off x="3681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</p:grpSp>
        <p:pic>
          <p:nvPicPr>
            <p:cNvPr id="7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338" y="1447800"/>
              <a:ext cx="29892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Topology Limits Distributions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3505200" cy="518160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Given some graph topology G, only certain joint distributions can be encoded</a:t>
            </a:r>
          </a:p>
          <a:p>
            <a:pPr lvl="6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The graph structure guarantees certain (conditional) independences</a:t>
            </a:r>
          </a:p>
          <a:p>
            <a:pPr lvl="5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(There might be more independence)</a:t>
            </a:r>
          </a:p>
          <a:p>
            <a:pPr lvl="5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Adding arcs increases the set of distributions, but has several costs</a:t>
            </a:r>
          </a:p>
          <a:p>
            <a:pPr lvl="5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Full conditioning can encode any distribution</a:t>
            </a:r>
          </a:p>
        </p:txBody>
      </p:sp>
      <p:sp>
        <p:nvSpPr>
          <p:cNvPr id="68611" name="Freeform 4"/>
          <p:cNvSpPr>
            <a:spLocks/>
          </p:cNvSpPr>
          <p:nvPr/>
        </p:nvSpPr>
        <p:spPr bwMode="auto">
          <a:xfrm>
            <a:off x="6115050" y="2171700"/>
            <a:ext cx="2617788" cy="2717800"/>
          </a:xfrm>
          <a:custGeom>
            <a:avLst/>
            <a:gdLst>
              <a:gd name="T0" fmla="*/ 2147483647 w 1649"/>
              <a:gd name="T1" fmla="*/ 2147483647 h 1712"/>
              <a:gd name="T2" fmla="*/ 2147483647 w 1649"/>
              <a:gd name="T3" fmla="*/ 2147483647 h 1712"/>
              <a:gd name="T4" fmla="*/ 2147483647 w 1649"/>
              <a:gd name="T5" fmla="*/ 2147483647 h 1712"/>
              <a:gd name="T6" fmla="*/ 2147483647 w 1649"/>
              <a:gd name="T7" fmla="*/ 2147483647 h 1712"/>
              <a:gd name="T8" fmla="*/ 2147483647 w 1649"/>
              <a:gd name="T9" fmla="*/ 2147483647 h 1712"/>
              <a:gd name="T10" fmla="*/ 2147483647 w 1649"/>
              <a:gd name="T11" fmla="*/ 2147483647 h 1712"/>
              <a:gd name="T12" fmla="*/ 2147483647 w 1649"/>
              <a:gd name="T13" fmla="*/ 2147483647 h 1712"/>
              <a:gd name="T14" fmla="*/ 2147483647 w 1649"/>
              <a:gd name="T15" fmla="*/ 2147483647 h 1712"/>
              <a:gd name="T16" fmla="*/ 2147483647 w 1649"/>
              <a:gd name="T17" fmla="*/ 2147483647 h 1712"/>
              <a:gd name="T18" fmla="*/ 2147483647 w 1649"/>
              <a:gd name="T19" fmla="*/ 2147483647 h 1712"/>
              <a:gd name="T20" fmla="*/ 2147483647 w 1649"/>
              <a:gd name="T21" fmla="*/ 2147483647 h 171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49"/>
              <a:gd name="T34" fmla="*/ 0 h 1712"/>
              <a:gd name="T35" fmla="*/ 1649 w 1649"/>
              <a:gd name="T36" fmla="*/ 1712 h 171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49" h="1712">
                <a:moveTo>
                  <a:pt x="1196" y="253"/>
                </a:moveTo>
                <a:cubicBezTo>
                  <a:pt x="1083" y="260"/>
                  <a:pt x="906" y="107"/>
                  <a:pt x="752" y="121"/>
                </a:cubicBezTo>
                <a:cubicBezTo>
                  <a:pt x="598" y="135"/>
                  <a:pt x="395" y="204"/>
                  <a:pt x="273" y="335"/>
                </a:cubicBezTo>
                <a:cubicBezTo>
                  <a:pt x="151" y="466"/>
                  <a:pt x="0" y="785"/>
                  <a:pt x="18" y="906"/>
                </a:cubicBezTo>
                <a:cubicBezTo>
                  <a:pt x="36" y="1027"/>
                  <a:pt x="354" y="933"/>
                  <a:pt x="380" y="1059"/>
                </a:cubicBezTo>
                <a:cubicBezTo>
                  <a:pt x="406" y="1185"/>
                  <a:pt x="53" y="1618"/>
                  <a:pt x="176" y="1665"/>
                </a:cubicBezTo>
                <a:cubicBezTo>
                  <a:pt x="299" y="1712"/>
                  <a:pt x="884" y="1398"/>
                  <a:pt x="1119" y="1339"/>
                </a:cubicBezTo>
                <a:cubicBezTo>
                  <a:pt x="1354" y="1280"/>
                  <a:pt x="1527" y="1409"/>
                  <a:pt x="1588" y="1308"/>
                </a:cubicBezTo>
                <a:cubicBezTo>
                  <a:pt x="1649" y="1207"/>
                  <a:pt x="1512" y="937"/>
                  <a:pt x="1486" y="732"/>
                </a:cubicBezTo>
                <a:cubicBezTo>
                  <a:pt x="1460" y="527"/>
                  <a:pt x="1478" y="160"/>
                  <a:pt x="1430" y="80"/>
                </a:cubicBezTo>
                <a:cubicBezTo>
                  <a:pt x="1382" y="0"/>
                  <a:pt x="1285" y="232"/>
                  <a:pt x="1196" y="25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2" name="Freeform 40"/>
          <p:cNvSpPr>
            <a:spLocks/>
          </p:cNvSpPr>
          <p:nvPr/>
        </p:nvSpPr>
        <p:spPr bwMode="auto">
          <a:xfrm>
            <a:off x="6434138" y="2579688"/>
            <a:ext cx="1820862" cy="1382712"/>
          </a:xfrm>
          <a:custGeom>
            <a:avLst/>
            <a:gdLst>
              <a:gd name="T0" fmla="*/ 2147483647 w 1147"/>
              <a:gd name="T1" fmla="*/ 2147483647 h 871"/>
              <a:gd name="T2" fmla="*/ 2147483647 w 1147"/>
              <a:gd name="T3" fmla="*/ 2147483647 h 871"/>
              <a:gd name="T4" fmla="*/ 2147483647 w 1147"/>
              <a:gd name="T5" fmla="*/ 2147483647 h 871"/>
              <a:gd name="T6" fmla="*/ 2147483647 w 1147"/>
              <a:gd name="T7" fmla="*/ 2147483647 h 871"/>
              <a:gd name="T8" fmla="*/ 2147483647 w 1147"/>
              <a:gd name="T9" fmla="*/ 2147483647 h 871"/>
              <a:gd name="T10" fmla="*/ 2147483647 w 1147"/>
              <a:gd name="T11" fmla="*/ 2147483647 h 871"/>
              <a:gd name="T12" fmla="*/ 2147483647 w 1147"/>
              <a:gd name="T13" fmla="*/ 2147483647 h 871"/>
              <a:gd name="T14" fmla="*/ 2147483647 w 1147"/>
              <a:gd name="T15" fmla="*/ 2147483647 h 871"/>
              <a:gd name="T16" fmla="*/ 2147483647 w 1147"/>
              <a:gd name="T17" fmla="*/ 2147483647 h 87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7"/>
              <a:gd name="T28" fmla="*/ 0 h 871"/>
              <a:gd name="T29" fmla="*/ 1147 w 1147"/>
              <a:gd name="T30" fmla="*/ 871 h 87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7" h="871">
                <a:moveTo>
                  <a:pt x="112" y="511"/>
                </a:moveTo>
                <a:cubicBezTo>
                  <a:pt x="192" y="592"/>
                  <a:pt x="340" y="863"/>
                  <a:pt x="494" y="867"/>
                </a:cubicBezTo>
                <a:cubicBezTo>
                  <a:pt x="648" y="871"/>
                  <a:pt x="933" y="669"/>
                  <a:pt x="1035" y="536"/>
                </a:cubicBezTo>
                <a:cubicBezTo>
                  <a:pt x="1137" y="403"/>
                  <a:pt x="1147" y="144"/>
                  <a:pt x="1106" y="72"/>
                </a:cubicBezTo>
                <a:cubicBezTo>
                  <a:pt x="1065" y="0"/>
                  <a:pt x="890" y="114"/>
                  <a:pt x="790" y="103"/>
                </a:cubicBezTo>
                <a:cubicBezTo>
                  <a:pt x="690" y="92"/>
                  <a:pt x="602" y="3"/>
                  <a:pt x="504" y="6"/>
                </a:cubicBezTo>
                <a:cubicBezTo>
                  <a:pt x="406" y="9"/>
                  <a:pt x="285" y="55"/>
                  <a:pt x="204" y="118"/>
                </a:cubicBezTo>
                <a:cubicBezTo>
                  <a:pt x="123" y="181"/>
                  <a:pt x="30" y="318"/>
                  <a:pt x="15" y="383"/>
                </a:cubicBezTo>
                <a:cubicBezTo>
                  <a:pt x="0" y="448"/>
                  <a:pt x="32" y="430"/>
                  <a:pt x="112" y="511"/>
                </a:cubicBezTo>
                <a:close/>
              </a:path>
            </a:pathLst>
          </a:cu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3" name="Freeform 5"/>
          <p:cNvSpPr>
            <a:spLocks/>
          </p:cNvSpPr>
          <p:nvPr/>
        </p:nvSpPr>
        <p:spPr bwMode="auto">
          <a:xfrm>
            <a:off x="6638925" y="2767013"/>
            <a:ext cx="904875" cy="858837"/>
          </a:xfrm>
          <a:custGeom>
            <a:avLst/>
            <a:gdLst>
              <a:gd name="T0" fmla="*/ 2147483647 w 570"/>
              <a:gd name="T1" fmla="*/ 2147483647 h 541"/>
              <a:gd name="T2" fmla="*/ 2147483647 w 570"/>
              <a:gd name="T3" fmla="*/ 2147483647 h 541"/>
              <a:gd name="T4" fmla="*/ 2147483647 w 570"/>
              <a:gd name="T5" fmla="*/ 2147483647 h 541"/>
              <a:gd name="T6" fmla="*/ 2147483647 w 570"/>
              <a:gd name="T7" fmla="*/ 2147483647 h 541"/>
              <a:gd name="T8" fmla="*/ 2147483647 w 570"/>
              <a:gd name="T9" fmla="*/ 2147483647 h 541"/>
              <a:gd name="T10" fmla="*/ 2147483647 w 570"/>
              <a:gd name="T11" fmla="*/ 2147483647 h 5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0"/>
              <a:gd name="T19" fmla="*/ 0 h 541"/>
              <a:gd name="T20" fmla="*/ 570 w 570"/>
              <a:gd name="T21" fmla="*/ 541 h 5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0" h="541">
                <a:moveTo>
                  <a:pt x="279" y="31"/>
                </a:moveTo>
                <a:cubicBezTo>
                  <a:pt x="193" y="50"/>
                  <a:pt x="38" y="135"/>
                  <a:pt x="19" y="194"/>
                </a:cubicBezTo>
                <a:cubicBezTo>
                  <a:pt x="0" y="253"/>
                  <a:pt x="83" y="334"/>
                  <a:pt x="162" y="383"/>
                </a:cubicBezTo>
                <a:cubicBezTo>
                  <a:pt x="241" y="432"/>
                  <a:pt x="431" y="541"/>
                  <a:pt x="493" y="490"/>
                </a:cubicBezTo>
                <a:cubicBezTo>
                  <a:pt x="555" y="439"/>
                  <a:pt x="570" y="154"/>
                  <a:pt x="534" y="77"/>
                </a:cubicBezTo>
                <a:cubicBezTo>
                  <a:pt x="498" y="0"/>
                  <a:pt x="365" y="12"/>
                  <a:pt x="279" y="31"/>
                </a:cubicBezTo>
                <a:close/>
              </a:path>
            </a:pathLst>
          </a:cu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6233320" y="2678113"/>
            <a:ext cx="704056" cy="3416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5" name="Line 9"/>
          <p:cNvSpPr>
            <a:spLocks noChangeShapeType="1"/>
          </p:cNvSpPr>
          <p:nvPr/>
        </p:nvSpPr>
        <p:spPr bwMode="auto">
          <a:xfrm flipH="1" flipV="1">
            <a:off x="7653539" y="4165515"/>
            <a:ext cx="869419" cy="75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9" name="Line 41"/>
          <p:cNvSpPr>
            <a:spLocks noChangeShapeType="1"/>
          </p:cNvSpPr>
          <p:nvPr/>
        </p:nvSpPr>
        <p:spPr bwMode="auto">
          <a:xfrm flipH="1">
            <a:off x="8056562" y="2678113"/>
            <a:ext cx="1468437" cy="404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9601200" y="1398959"/>
            <a:ext cx="1425575" cy="3124200"/>
            <a:chOff x="7315200" y="1371600"/>
            <a:chExt cx="1600200" cy="3505200"/>
          </a:xfrm>
        </p:grpSpPr>
        <p:sp>
          <p:nvSpPr>
            <p:cNvPr id="82" name="Rounded Rectangle 81"/>
            <p:cNvSpPr/>
            <p:nvPr/>
          </p:nvSpPr>
          <p:spPr>
            <a:xfrm>
              <a:off x="7315200" y="1371600"/>
              <a:ext cx="1600200" cy="3505200"/>
            </a:xfrm>
            <a:prstGeom prst="roundRect">
              <a:avLst/>
            </a:prstGeom>
            <a:solidFill>
              <a:srgbClr val="FF99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7632700" y="1828800"/>
              <a:ext cx="1079500" cy="906463"/>
              <a:chOff x="4272" y="1152"/>
              <a:chExt cx="1200" cy="1008"/>
            </a:xfrm>
          </p:grpSpPr>
          <p:sp>
            <p:nvSpPr>
              <p:cNvPr id="9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00" name="AutoShape 15"/>
              <p:cNvCxnSpPr>
                <a:cxnSpLocks noChangeShapeType="1"/>
                <a:stCxn id="98" idx="3"/>
                <a:endCxn id="9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1" name="AutoShape 16"/>
              <p:cNvCxnSpPr>
                <a:cxnSpLocks noChangeShapeType="1"/>
                <a:stCxn id="98" idx="5"/>
                <a:endCxn id="9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7632700" y="2743200"/>
              <a:ext cx="1079500" cy="906463"/>
              <a:chOff x="4272" y="1152"/>
              <a:chExt cx="1200" cy="1008"/>
            </a:xfrm>
          </p:grpSpPr>
          <p:sp>
            <p:nvSpPr>
              <p:cNvPr id="92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4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5" name="AutoShape 15"/>
              <p:cNvCxnSpPr>
                <a:cxnSpLocks noChangeShapeType="1"/>
                <a:stCxn id="93" idx="3"/>
                <a:endCxn id="92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AutoShape 16"/>
              <p:cNvCxnSpPr>
                <a:cxnSpLocks noChangeShapeType="1"/>
                <a:stCxn id="93" idx="5"/>
                <a:endCxn id="94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7620000" y="3741738"/>
              <a:ext cx="1079500" cy="906462"/>
              <a:chOff x="4272" y="1152"/>
              <a:chExt cx="1200" cy="1008"/>
            </a:xfrm>
          </p:grpSpPr>
          <p:sp>
            <p:nvSpPr>
              <p:cNvPr id="8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8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0" name="AutoShape 15"/>
              <p:cNvCxnSpPr>
                <a:cxnSpLocks noChangeShapeType="1"/>
                <a:stCxn id="88" idx="3"/>
                <a:endCxn id="8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AutoShape 16"/>
              <p:cNvCxnSpPr>
                <a:cxnSpLocks noChangeShapeType="1"/>
                <a:stCxn id="88" idx="5"/>
                <a:endCxn id="8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86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1447800"/>
              <a:ext cx="130333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80"/>
          <p:cNvGrpSpPr>
            <a:grpSpLocks/>
          </p:cNvGrpSpPr>
          <p:nvPr/>
        </p:nvGrpSpPr>
        <p:grpSpPr bwMode="auto">
          <a:xfrm>
            <a:off x="7543800" y="4648200"/>
            <a:ext cx="3418332" cy="2065337"/>
            <a:chOff x="5029200" y="4648200"/>
            <a:chExt cx="3810000" cy="2209800"/>
          </a:xfrm>
        </p:grpSpPr>
        <p:sp>
          <p:nvSpPr>
            <p:cNvPr id="103" name="Rounded Rectangle 102"/>
            <p:cNvSpPr/>
            <p:nvPr/>
          </p:nvSpPr>
          <p:spPr>
            <a:xfrm>
              <a:off x="5029200" y="4648200"/>
              <a:ext cx="3810000" cy="22098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5181600" y="5265737"/>
              <a:ext cx="930275" cy="677863"/>
              <a:chOff x="3089" y="3475"/>
              <a:chExt cx="665" cy="571"/>
            </a:xfrm>
          </p:grpSpPr>
          <p:sp>
            <p:nvSpPr>
              <p:cNvPr id="14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4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4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44" name="AutoShape 28"/>
              <p:cNvCxnSpPr>
                <a:cxnSpLocks noChangeShapeType="1"/>
                <a:stCxn id="142" idx="3"/>
                <a:endCxn id="14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5" name="AutoShape 29"/>
              <p:cNvCxnSpPr>
                <a:cxnSpLocks noChangeShapeType="1"/>
                <a:stCxn id="142" idx="5"/>
                <a:endCxn id="14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6" name="AutoShape 30"/>
              <p:cNvCxnSpPr>
                <a:cxnSpLocks noChangeShapeType="1"/>
                <a:stCxn id="141" idx="6"/>
                <a:endCxn id="14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" name="Group 31"/>
            <p:cNvGrpSpPr>
              <a:grpSpLocks/>
            </p:cNvGrpSpPr>
            <p:nvPr/>
          </p:nvGrpSpPr>
          <p:grpSpPr bwMode="auto">
            <a:xfrm>
              <a:off x="6461125" y="5243512"/>
              <a:ext cx="930275" cy="677863"/>
              <a:chOff x="3089" y="3475"/>
              <a:chExt cx="665" cy="571"/>
            </a:xfrm>
          </p:grpSpPr>
          <p:sp>
            <p:nvSpPr>
              <p:cNvPr id="135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6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7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8" name="AutoShape 28"/>
              <p:cNvCxnSpPr>
                <a:cxnSpLocks noChangeShapeType="1"/>
                <a:stCxn id="136" idx="3"/>
                <a:endCxn id="135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" name="AutoShape 29"/>
              <p:cNvCxnSpPr>
                <a:cxnSpLocks noChangeShapeType="1"/>
                <a:stCxn id="136" idx="5"/>
                <a:endCxn id="137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0" name="AutoShape 30"/>
              <p:cNvCxnSpPr>
                <a:cxnSpLocks noChangeShapeType="1"/>
                <a:stCxn id="135" idx="6"/>
                <a:endCxn id="137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7680325" y="5243512"/>
              <a:ext cx="930275" cy="677863"/>
              <a:chOff x="3089" y="3475"/>
              <a:chExt cx="665" cy="571"/>
            </a:xfrm>
          </p:grpSpPr>
          <p:sp>
            <p:nvSpPr>
              <p:cNvPr id="129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0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1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2" name="AutoShape 28"/>
              <p:cNvCxnSpPr>
                <a:cxnSpLocks noChangeShapeType="1"/>
                <a:stCxn id="130" idx="3"/>
                <a:endCxn id="129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" name="AutoShape 29"/>
              <p:cNvCxnSpPr>
                <a:cxnSpLocks noChangeShapeType="1"/>
                <a:stCxn id="130" idx="5"/>
                <a:endCxn id="131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AutoShape 30"/>
              <p:cNvCxnSpPr>
                <a:cxnSpLocks noChangeShapeType="1"/>
                <a:stCxn id="129" idx="6"/>
                <a:endCxn id="131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5181600" y="6118225"/>
              <a:ext cx="930275" cy="677863"/>
              <a:chOff x="3089" y="3475"/>
              <a:chExt cx="665" cy="571"/>
            </a:xfrm>
          </p:grpSpPr>
          <p:sp>
            <p:nvSpPr>
              <p:cNvPr id="123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24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25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6" name="AutoShape 28"/>
              <p:cNvCxnSpPr>
                <a:cxnSpLocks noChangeShapeType="1"/>
                <a:stCxn id="124" idx="3"/>
                <a:endCxn id="123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" name="AutoShape 29"/>
              <p:cNvCxnSpPr>
                <a:cxnSpLocks noChangeShapeType="1"/>
                <a:stCxn id="124" idx="5"/>
                <a:endCxn id="125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AutoShape 30"/>
              <p:cNvCxnSpPr>
                <a:cxnSpLocks noChangeShapeType="1"/>
                <a:stCxn id="123" idx="6"/>
                <a:endCxn id="125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3" name="Group 31"/>
            <p:cNvGrpSpPr>
              <a:grpSpLocks/>
            </p:cNvGrpSpPr>
            <p:nvPr/>
          </p:nvGrpSpPr>
          <p:grpSpPr bwMode="auto">
            <a:xfrm>
              <a:off x="6461125" y="6096000"/>
              <a:ext cx="930275" cy="677863"/>
              <a:chOff x="3089" y="3475"/>
              <a:chExt cx="665" cy="571"/>
            </a:xfrm>
          </p:grpSpPr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8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9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0" name="AutoShape 28"/>
              <p:cNvCxnSpPr>
                <a:cxnSpLocks noChangeShapeType="1"/>
                <a:stCxn id="118" idx="3"/>
                <a:endCxn id="117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AutoShape 29"/>
              <p:cNvCxnSpPr>
                <a:cxnSpLocks noChangeShapeType="1"/>
                <a:stCxn id="118" idx="5"/>
                <a:endCxn id="119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" name="AutoShape 30"/>
              <p:cNvCxnSpPr>
                <a:cxnSpLocks noChangeShapeType="1"/>
                <a:stCxn id="117" idx="6"/>
                <a:endCxn id="119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" name="Group 31"/>
            <p:cNvGrpSpPr>
              <a:grpSpLocks/>
            </p:cNvGrpSpPr>
            <p:nvPr/>
          </p:nvGrpSpPr>
          <p:grpSpPr bwMode="auto">
            <a:xfrm>
              <a:off x="7680325" y="6096000"/>
              <a:ext cx="930275" cy="677863"/>
              <a:chOff x="3089" y="3475"/>
              <a:chExt cx="665" cy="571"/>
            </a:xfrm>
          </p:grpSpPr>
          <p:sp>
            <p:nvSpPr>
              <p:cNvPr id="11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14" name="AutoShape 28"/>
              <p:cNvCxnSpPr>
                <a:cxnSpLocks noChangeShapeType="1"/>
                <a:stCxn id="112" idx="3"/>
                <a:endCxn id="11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AutoShape 29"/>
              <p:cNvCxnSpPr>
                <a:cxnSpLocks noChangeShapeType="1"/>
                <a:stCxn id="112" idx="5"/>
                <a:endCxn id="11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AutoShape 30"/>
              <p:cNvCxnSpPr>
                <a:cxnSpLocks noChangeShapeType="1"/>
                <a:stCxn id="111" idx="6"/>
                <a:endCxn id="11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110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724400"/>
              <a:ext cx="2555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>
                <a:latin typeface="Calibri"/>
                <a:ea typeface="ＭＳ Ｐゴシック" pitchFamily="34" charset="-128"/>
                <a:cs typeface="Calibri"/>
              </a:rPr>
              <a:t>Bayes Nets Representation Summary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97001"/>
            <a:ext cx="86868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Bayes nets compactly encode joint distributions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Guaranteed independencies of distributions can be deduced from BN graph structure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D-separation gives precise conditional independence guarantees from graph alone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A Bayes</a:t>
            </a:r>
            <a:r>
              <a:rPr lang="ja-JP" altLang="en-US" sz="2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 net</a:t>
            </a:r>
            <a:r>
              <a:rPr lang="ja-JP" altLang="en-US" sz="2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s joint distribution may have further (conditional) independence that is not detectable until you inspect its specific distribution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Bayes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2362200" y="1397001"/>
            <a:ext cx="9423400" cy="472916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Representation</a:t>
            </a:r>
          </a:p>
          <a:p>
            <a:pPr lvl="4"/>
            <a:endParaRPr lang="en-US" sz="400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Conditional Independences</a:t>
            </a:r>
          </a:p>
          <a:p>
            <a:pPr lvl="4"/>
            <a:endParaRPr lang="en-US" sz="400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Probabilistic Inference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Enumeration (exact, exponential complexity)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Variable elimination (exact, worst-case</a:t>
            </a:r>
          </a:p>
          <a:p>
            <a:pPr marL="457176" lvl="1" indent="0">
              <a:buNone/>
            </a:pPr>
            <a:r>
              <a:rPr lang="en-US" dirty="0">
                <a:ea typeface="ＭＳ Ｐゴシック" pitchFamily="34" charset="-128"/>
              </a:rPr>
              <a:t>	</a:t>
            </a:r>
            <a:r>
              <a:rPr lang="en-US" dirty="0" smtClean="0">
                <a:ea typeface="ＭＳ Ｐゴシック" pitchFamily="34" charset="-128"/>
              </a:rPr>
              <a:t>	exponential complexity, often better)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Probabilistic inference is NP-complete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Sampling (approximate)</a:t>
            </a:r>
          </a:p>
          <a:p>
            <a:pPr lvl="3"/>
            <a:endParaRPr lang="en-US" sz="400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Learning Bayes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737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1428750"/>
            <a:ext cx="5667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028825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 smtClean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nets implicitly encode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joint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190942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 smtClean="0">
                <a:latin typeface="Calibri"/>
                <a:cs typeface="Calibri"/>
              </a:rPr>
              <a:t>E</a:t>
            </a:r>
            <a:r>
              <a:rPr lang="en-US" dirty="0" err="1" smtClean="0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22186164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22998507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03063754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11652291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80713443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[Demo: BN Applet]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979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05141863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84481308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75233019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96973011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81890127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19048396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50901502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8734413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62184611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25312033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85262832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7601000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en-US" altLang="en-US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Representation</a:t>
            </a:r>
          </a:p>
          <a:p>
            <a:pPr lvl="6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Conditional Independences</a:t>
            </a:r>
          </a:p>
          <a:p>
            <a:pPr lvl="8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Probabilistic Inference</a:t>
            </a:r>
          </a:p>
          <a:p>
            <a:pPr lvl="7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Enumeration (exact, exponential complexity)</a:t>
            </a:r>
          </a:p>
          <a:p>
            <a:pPr lvl="6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Variable elimination (exact, worst-case exponential complexity, often better)</a:t>
            </a:r>
          </a:p>
          <a:p>
            <a:pPr lvl="6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Inference is NP-complete</a:t>
            </a:r>
          </a:p>
          <a:p>
            <a:pPr lvl="5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Sampling (approximate)</a:t>
            </a:r>
          </a:p>
          <a:p>
            <a:pPr lvl="5"/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2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Learning Bayes</a:t>
            </a:r>
            <a:r>
              <a:rPr lang="en-US" altLang="en-US" sz="24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33700" y="1600200"/>
            <a:ext cx="6324599" cy="415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Called </a:t>
            </a:r>
            <a:r>
              <a:rPr lang="ja-JP" altLang="en-US" sz="2000" dirty="0" smtClean="0">
                <a:latin typeface="Calibri"/>
                <a:cs typeface="Calibri"/>
              </a:rPr>
              <a:t>“</a:t>
            </a:r>
            <a:r>
              <a:rPr lang="en-US" altLang="ja-JP" sz="2000" dirty="0" smtClean="0">
                <a:latin typeface="Calibri"/>
                <a:cs typeface="Calibri"/>
              </a:rPr>
              <a:t>Variable Elimination</a:t>
            </a:r>
            <a:r>
              <a:rPr lang="ja-JP" altLang="en-US" sz="2000" dirty="0" smtClean="0">
                <a:latin typeface="Calibri"/>
                <a:cs typeface="Calibri"/>
              </a:rPr>
              <a:t>”</a:t>
            </a:r>
            <a:endParaRPr lang="en-US" altLang="ja-JP" sz="2000" dirty="0" smtClean="0">
              <a:latin typeface="Calibri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Zoo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503401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 smtClean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 smtClean="0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 smtClean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 smtClean="0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 smtClean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 smtClean="0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 smtClean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5395119"/>
              </p:ext>
            </p:extLst>
          </p:nvPr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07615990"/>
              </p:ext>
            </p:extLst>
          </p:nvPr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Family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28333660"/>
              </p:ext>
            </p:extLst>
          </p:nvPr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40292908"/>
              </p:ext>
            </p:extLst>
          </p:nvPr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53220195"/>
              </p:ext>
            </p:extLst>
          </p:nvPr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 smtClean="0">
                <a:ea typeface="ＭＳ Ｐゴシック" pitchFamily="34" charset="-128"/>
              </a:rPr>
              <a:t>1</a:t>
            </a:r>
            <a:r>
              <a:rPr lang="en-US" sz="2400" dirty="0" smtClean="0">
                <a:ea typeface="ＭＳ Ｐゴシック" pitchFamily="34" charset="-128"/>
              </a:rPr>
              <a:t> … Y</a:t>
            </a:r>
            <a:r>
              <a:rPr lang="en-US" sz="2400" baseline="-25000" dirty="0" smtClean="0">
                <a:ea typeface="ＭＳ Ｐゴシック" pitchFamily="34" charset="-128"/>
              </a:rPr>
              <a:t>N</a:t>
            </a:r>
            <a:r>
              <a:rPr lang="en-US" sz="2400" dirty="0" smtClean="0">
                <a:ea typeface="ＭＳ Ｐゴシック" pitchFamily="34" charset="-128"/>
              </a:rPr>
              <a:t> | X</a:t>
            </a:r>
            <a:r>
              <a:rPr lang="en-US" sz="2400" baseline="-25000" dirty="0" smtClean="0">
                <a:ea typeface="ＭＳ Ｐゴシック" pitchFamily="34" charset="-128"/>
              </a:rPr>
              <a:t>1</a:t>
            </a:r>
            <a:r>
              <a:rPr lang="en-US" sz="2400" dirty="0" smtClean="0">
                <a:ea typeface="ＭＳ Ｐゴシック" pitchFamily="34" charset="-128"/>
              </a:rPr>
              <a:t> … X</a:t>
            </a:r>
            <a:r>
              <a:rPr lang="en-US" sz="2400" baseline="-25000" dirty="0" smtClean="0">
                <a:ea typeface="ＭＳ Ｐゴシック" pitchFamily="34" charset="-128"/>
              </a:rPr>
              <a:t>M</a:t>
            </a:r>
            <a:r>
              <a:rPr lang="en-US" sz="2400" dirty="0" smtClean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It is a </a:t>
            </a:r>
            <a:r>
              <a:rPr lang="ja-JP" altLang="en-US" sz="2000" dirty="0" smtClean="0">
                <a:ea typeface="ＭＳ Ｐゴシック" pitchFamily="34" charset="-128"/>
              </a:rPr>
              <a:t>“</a:t>
            </a:r>
            <a:r>
              <a:rPr lang="en-US" altLang="ja-JP" sz="2000" dirty="0" smtClean="0">
                <a:ea typeface="ＭＳ Ｐゴシック" pitchFamily="34" charset="-128"/>
              </a:rPr>
              <a:t>factor,</a:t>
            </a:r>
            <a:r>
              <a:rPr lang="ja-JP" altLang="en-US" sz="2000" dirty="0" smtClean="0">
                <a:ea typeface="ＭＳ Ｐゴシック" pitchFamily="34" charset="-128"/>
              </a:rPr>
              <a:t>”</a:t>
            </a:r>
            <a:r>
              <a:rPr lang="en-US" altLang="ja-JP" sz="2000" dirty="0" smtClean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Its values are P(y</a:t>
            </a:r>
            <a:r>
              <a:rPr lang="en-US" sz="2000" baseline="-25000" dirty="0" smtClean="0">
                <a:ea typeface="ＭＳ Ｐゴシック" pitchFamily="34" charset="-128"/>
              </a:rPr>
              <a:t>1</a:t>
            </a:r>
            <a:r>
              <a:rPr lang="en-US" sz="2000" dirty="0" smtClean="0">
                <a:ea typeface="ＭＳ Ｐゴシック" pitchFamily="34" charset="-128"/>
              </a:rPr>
              <a:t> … </a:t>
            </a:r>
            <a:r>
              <a:rPr lang="en-US" sz="2000" dirty="0" err="1" smtClean="0">
                <a:ea typeface="ＭＳ Ｐゴシック" pitchFamily="34" charset="-128"/>
              </a:rPr>
              <a:t>y</a:t>
            </a:r>
            <a:r>
              <a:rPr lang="en-US" sz="2000" baseline="-25000" dirty="0" err="1" smtClean="0">
                <a:ea typeface="ＭＳ Ｐゴシック" pitchFamily="34" charset="-128"/>
              </a:rPr>
              <a:t>N</a:t>
            </a:r>
            <a:r>
              <a:rPr lang="en-US" sz="2000" dirty="0" smtClean="0">
                <a:ea typeface="ＭＳ Ｐゴシック" pitchFamily="34" charset="-128"/>
              </a:rPr>
              <a:t> | x</a:t>
            </a:r>
            <a:r>
              <a:rPr lang="en-US" sz="2000" baseline="-25000" dirty="0" smtClean="0">
                <a:ea typeface="ＭＳ Ｐゴシック" pitchFamily="34" charset="-128"/>
              </a:rPr>
              <a:t>1</a:t>
            </a:r>
            <a:r>
              <a:rPr lang="en-US" sz="2000" dirty="0" smtClean="0">
                <a:ea typeface="ＭＳ Ｐゴシック" pitchFamily="34" charset="-128"/>
              </a:rPr>
              <a:t> … </a:t>
            </a:r>
            <a:r>
              <a:rPr lang="en-US" sz="2000" dirty="0" err="1" smtClean="0">
                <a:ea typeface="ＭＳ Ｐゴシック" pitchFamily="34" charset="-128"/>
              </a:rPr>
              <a:t>x</a:t>
            </a:r>
            <a:r>
              <a:rPr lang="en-US" sz="2000" baseline="-25000" dirty="0" err="1" smtClean="0">
                <a:ea typeface="ＭＳ Ｐゴシック" pitchFamily="34" charset="-128"/>
              </a:rPr>
              <a:t>M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08492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5344271"/>
              </p:ext>
            </p:extLst>
          </p:nvPr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57270532"/>
              </p:ext>
            </p:extLst>
          </p:nvPr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32811574"/>
              </p:ext>
            </p:extLst>
          </p:nvPr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10400" y="1828800"/>
            <a:ext cx="5041097" cy="3014588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97001"/>
            <a:ext cx="68580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P(Toothache, Cavity, Catch)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If I have a cavity, the probability that the probe catches in it doesn't depend on whether I have a toothache: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+cavity) = P(+catch | +cavity)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same independence holds if I don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t have a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</a:t>
            </a:r>
            <a:r>
              <a:rPr lang="en-US" sz="18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 smtClean="0">
                <a:latin typeface="Calibri"/>
                <a:cs typeface="Calibri"/>
              </a:rPr>
              <a:t>cavity</a:t>
            </a:r>
            <a:r>
              <a:rPr lang="en-US" sz="1800" dirty="0">
                <a:latin typeface="Calibri"/>
                <a:cs typeface="Calibri"/>
              </a:rPr>
              <a:t>) = P(+catch| </a:t>
            </a:r>
            <a:r>
              <a:rPr lang="en-US" sz="1800" dirty="0" smtClean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 smtClean="0">
                <a:latin typeface="Calibri"/>
                <a:cs typeface="Calibri"/>
              </a:rPr>
              <a:t>cavity</a:t>
            </a:r>
            <a:r>
              <a:rPr lang="en-US" sz="1800" dirty="0">
                <a:latin typeface="Calibri"/>
                <a:cs typeface="Calibri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Catch is </a:t>
            </a:r>
            <a:r>
              <a:rPr lang="en-US" sz="2000" i="1" dirty="0">
                <a:latin typeface="Calibri"/>
                <a:cs typeface="Calibri"/>
              </a:rPr>
              <a:t>conditionally independent</a:t>
            </a:r>
            <a:r>
              <a:rPr lang="en-US" sz="2000" dirty="0">
                <a:latin typeface="Calibri"/>
                <a:cs typeface="Calibri"/>
              </a:rPr>
              <a:t> of Toothache given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P(Catch | Toothache, Cavity) = P(Catch | 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4948236"/>
            <a:ext cx="7772400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Equivalent statements: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P(Toothache | Catch , Cavity) = P(Toothache | Cavity)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P(Toothache, Catch | Cavity) = P(Toothache | Cavity) P(Catch | Cavity)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One can be derived from the other easily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19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Elimination (VE)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905802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 smtClean="0">
                <a:ea typeface="ＭＳ Ｐゴシック" pitchFamily="34" charset="-128"/>
              </a:rPr>
              <a:t>Track objects called </a:t>
            </a:r>
            <a:r>
              <a:rPr lang="en-US" sz="2600" dirty="0" smtClean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 smtClean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 smtClean="0">
              <a:ea typeface="ＭＳ Ｐゴシック" pitchFamily="34" charset="-128"/>
            </a:endParaRPr>
          </a:p>
          <a:p>
            <a:endParaRPr lang="en-US" sz="2600" dirty="0" smtClean="0">
              <a:ea typeface="ＭＳ Ｐゴシック" pitchFamily="34" charset="-128"/>
            </a:endParaRPr>
          </a:p>
          <a:p>
            <a:endParaRPr lang="en-US" sz="2600" dirty="0" smtClean="0">
              <a:ea typeface="ＭＳ Ｐゴシック" pitchFamily="34" charset="-128"/>
            </a:endParaRPr>
          </a:p>
          <a:p>
            <a:r>
              <a:rPr lang="en-US" sz="2600" dirty="0" smtClean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 smtClean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 smtClean="0">
              <a:ea typeface="ＭＳ Ｐゴシック" pitchFamily="34" charset="-128"/>
            </a:endParaRPr>
          </a:p>
          <a:p>
            <a:pPr lvl="1"/>
            <a:endParaRPr lang="en-US" sz="2200" dirty="0" smtClean="0">
              <a:ea typeface="ＭＳ Ｐゴシック" pitchFamily="34" charset="-128"/>
            </a:endParaRPr>
          </a:p>
          <a:p>
            <a:pPr lvl="1"/>
            <a:endParaRPr lang="en-US" sz="2200" dirty="0" smtClean="0">
              <a:ea typeface="ＭＳ Ｐゴシック" pitchFamily="34" charset="-128"/>
            </a:endParaRPr>
          </a:p>
          <a:p>
            <a:pPr lvl="1"/>
            <a:endParaRPr lang="en-US" sz="2200" dirty="0" smtClean="0">
              <a:ea typeface="ＭＳ Ｐゴシック" pitchFamily="34" charset="-128"/>
            </a:endParaRPr>
          </a:p>
          <a:p>
            <a:r>
              <a:rPr lang="en-US" sz="2600" dirty="0" smtClean="0">
                <a:ea typeface="ＭＳ Ｐゴシック" pitchFamily="34" charset="-128"/>
              </a:rPr>
              <a:t>Procedure: Join all factors, then eliminate all hidden variables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 smtClean="0">
                <a:ea typeface="ＭＳ Ｐゴシック" pitchFamily="34" charset="-128"/>
              </a:rPr>
              <a:t>First basic operation: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 smtClean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 smtClean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 smtClean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 smtClean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 smtClean="0">
                <a:ea typeface="ＭＳ Ｐゴシック" pitchFamily="34" charset="-128"/>
              </a:rPr>
              <a:t>Example: Join on R</a:t>
            </a:r>
          </a:p>
          <a:p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18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1800" dirty="0" smtClean="0">
              <a:ea typeface="ＭＳ Ｐゴシック" pitchFamily="34" charset="-128"/>
            </a:endParaRPr>
          </a:p>
          <a:p>
            <a:pPr lvl="1"/>
            <a:r>
              <a:rPr lang="en-US" sz="1800" dirty="0" smtClean="0">
                <a:ea typeface="ＭＳ Ｐゴシック" pitchFamily="34" charset="-128"/>
              </a:rPr>
              <a:t>Computation for each entry: </a:t>
            </a:r>
            <a:r>
              <a:rPr lang="en-US" sz="1800" dirty="0" err="1" smtClean="0">
                <a:ea typeface="ＭＳ Ｐゴシック" pitchFamily="34" charset="-128"/>
              </a:rPr>
              <a:t>pointwise</a:t>
            </a:r>
            <a:r>
              <a:rPr lang="en-US" sz="1800" dirty="0" smtClean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06763430"/>
              </p:ext>
            </p:extLst>
          </p:nvPr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48706158"/>
              </p:ext>
            </p:extLst>
          </p:nvPr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43889348"/>
              </p:ext>
            </p:extLst>
          </p:nvPr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1843064"/>
              </p:ext>
            </p:extLst>
          </p:nvPr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69110511"/>
              </p:ext>
            </p:extLst>
          </p:nvPr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51811561"/>
              </p:ext>
            </p:extLst>
          </p:nvPr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18398770"/>
              </p:ext>
            </p:extLst>
          </p:nvPr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9565907"/>
              </p:ext>
            </p:extLst>
          </p:nvPr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92717894"/>
              </p:ext>
            </p:extLst>
          </p:nvPr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8382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</a:t>
            </a:r>
            <a:r>
              <a:rPr lang="en-US" sz="2800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</a:t>
            </a:r>
            <a:endParaRPr lang="en-US" sz="2800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Second basic operation: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 smtClean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Example: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20287147"/>
              </p:ext>
            </p:extLst>
          </p:nvPr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5357449"/>
              </p:ext>
            </p:extLst>
          </p:nvPr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99994727"/>
              </p:ext>
            </p:extLst>
          </p:nvPr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8382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69357653"/>
              </p:ext>
            </p:extLst>
          </p:nvPr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7366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03390140"/>
              </p:ext>
            </p:extLst>
          </p:nvPr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Thus Far: Multiple Join, Multiple Eliminate (= Inference by Enumeration)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76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Marginalizing Early (= Variable Elimination)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75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103438" y="15240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Unconditional (absolute) independence very rare (why?)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i="1" dirty="0">
                <a:latin typeface="Calibri"/>
                <a:cs typeface="Calibri"/>
              </a:rPr>
              <a:t>Conditional independence</a:t>
            </a:r>
            <a:r>
              <a:rPr lang="en-US" sz="2400" dirty="0">
                <a:latin typeface="Calibri"/>
                <a:cs typeface="Calibri"/>
              </a:rPr>
              <a:t> is our most basic and robust form of knowledge about uncertain </a:t>
            </a:r>
            <a:r>
              <a:rPr lang="en-US" sz="2400" dirty="0" smtClean="0">
                <a:latin typeface="Calibri"/>
                <a:cs typeface="Calibri"/>
              </a:rPr>
              <a:t>environments.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X is conditionally independent of Y given Z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      if and only if: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or, equivalently, if and only if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094038" y="4572000"/>
            <a:ext cx="4841875" cy="313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448800" y="3352800"/>
            <a:ext cx="1401762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170238" y="5715000"/>
            <a:ext cx="3884613" cy="313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41199620"/>
              </p:ext>
            </p:extLst>
          </p:nvPr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50963070"/>
              </p:ext>
            </p:extLst>
          </p:nvPr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634814"/>
              </p:ext>
            </p:extLst>
          </p:nvPr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90381106"/>
              </p:ext>
            </p:extLst>
          </p:nvPr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66885918"/>
              </p:ext>
            </p:extLst>
          </p:nvPr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7366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58882854"/>
              </p:ext>
            </p:extLst>
          </p:nvPr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</a:t>
            </a:r>
            <a:endParaRPr lang="en-US" sz="2000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  <a:endParaRPr lang="en-US" sz="2000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 smtClean="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 smtClean="0">
              <a:ea typeface="ＭＳ Ｐゴシック" pitchFamily="34" charset="-128"/>
            </a:endParaRPr>
          </a:p>
          <a:p>
            <a:endParaRPr lang="en-US" sz="2400" smtClean="0">
              <a:ea typeface="ＭＳ Ｐゴシック" pitchFamily="34" charset="-128"/>
            </a:endParaRPr>
          </a:p>
          <a:p>
            <a:endParaRPr lang="en-US" sz="2400" smtClean="0">
              <a:ea typeface="ＭＳ Ｐゴシック" pitchFamily="34" charset="-128"/>
            </a:endParaRPr>
          </a:p>
          <a:p>
            <a:endParaRPr lang="en-US" sz="2400" smtClean="0">
              <a:ea typeface="ＭＳ Ｐゴシック" pitchFamily="34" charset="-128"/>
            </a:endParaRPr>
          </a:p>
          <a:p>
            <a:pPr lvl="1"/>
            <a:r>
              <a:rPr lang="en-US" sz="2000" smtClean="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 smtClean="0">
              <a:ea typeface="ＭＳ Ｐゴシック" pitchFamily="34" charset="-128"/>
            </a:endParaRPr>
          </a:p>
          <a:p>
            <a:pPr lvl="1"/>
            <a:endParaRPr lang="en-US" sz="2000" smtClean="0">
              <a:ea typeface="ＭＳ Ｐゴシック" pitchFamily="34" charset="-128"/>
            </a:endParaRPr>
          </a:p>
          <a:p>
            <a:pPr lvl="2"/>
            <a:endParaRPr lang="en-US" sz="1600" smtClean="0">
              <a:ea typeface="ＭＳ Ｐゴシック" pitchFamily="34" charset="-128"/>
            </a:endParaRPr>
          </a:p>
          <a:p>
            <a:pPr lvl="2"/>
            <a:endParaRPr lang="en-US" sz="1600" smtClean="0">
              <a:ea typeface="ＭＳ Ｐゴシック" pitchFamily="34" charset="-128"/>
            </a:endParaRPr>
          </a:p>
          <a:p>
            <a:pPr lvl="1"/>
            <a:endParaRPr lang="en-US" sz="2000" smtClean="0">
              <a:ea typeface="ＭＳ Ｐゴシック" pitchFamily="34" charset="-128"/>
            </a:endParaRPr>
          </a:p>
          <a:p>
            <a:r>
              <a:rPr lang="en-US" sz="2400" smtClean="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E.g. for P(L | +r), we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would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That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’s it!</a:t>
            </a: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1830008"/>
              </p:ext>
            </p:extLst>
          </p:nvPr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/>
                <a:gridCol w="685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6303527"/>
              </p:ext>
            </p:extLst>
          </p:nvPr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8890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06119368"/>
              </p:ext>
            </p:extLst>
          </p:nvPr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/>
                <a:gridCol w="838200"/>
                <a:gridCol w="8382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15472012"/>
              </p:ext>
            </p:extLst>
          </p:nvPr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57759262"/>
              </p:ext>
            </p:extLst>
          </p:nvPr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/>
                <a:gridCol w="619125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90808489"/>
              </p:ext>
            </p:extLst>
          </p:nvPr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/>
                <a:gridCol w="838200"/>
                <a:gridCol w="8382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marginal can be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use Bayes</a:t>
            </a:r>
            <a:r>
              <a:rPr lang="en-US" altLang="en-US" sz="2000" dirty="0" smtClean="0">
                <a:ea typeface="ＭＳ Ｐゴシック" pitchFamily="34" charset="-128"/>
              </a:rPr>
              <a:t>’</a:t>
            </a:r>
            <a:r>
              <a:rPr lang="en-US" sz="2000" dirty="0" smtClean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use x*(</a:t>
            </a:r>
            <a:r>
              <a:rPr lang="en-US" sz="2000" dirty="0" err="1" smtClean="0">
                <a:ea typeface="ＭＳ Ｐゴシック" pitchFamily="34" charset="-128"/>
              </a:rPr>
              <a:t>y+z</a:t>
            </a:r>
            <a:r>
              <a:rPr lang="en-US" sz="2000" dirty="0" smtClean="0">
                <a:ea typeface="ＭＳ Ｐゴシック" pitchFamily="34" charset="-128"/>
              </a:rPr>
              <a:t>) = </a:t>
            </a:r>
            <a:r>
              <a:rPr lang="en-US" sz="2000" dirty="0" err="1" smtClean="0">
                <a:ea typeface="ＭＳ Ｐゴシック" pitchFamily="34" charset="-128"/>
              </a:rPr>
              <a:t>xy</a:t>
            </a:r>
            <a:r>
              <a:rPr lang="en-US" sz="2000" dirty="0" smtClean="0">
                <a:ea typeface="ＭＳ Ｐゴシック" pitchFamily="34" charset="-128"/>
              </a:rPr>
              <a:t> + </a:t>
            </a:r>
            <a:r>
              <a:rPr lang="en-US" sz="2000" dirty="0" err="1" smtClean="0">
                <a:ea typeface="ＭＳ Ｐゴシック" pitchFamily="34" charset="-128"/>
              </a:rPr>
              <a:t>xz</a:t>
            </a:r>
            <a:endParaRPr lang="en-US" sz="20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 smtClean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</a:t>
            </a:r>
            <a:r>
              <a:rPr lang="en-US" sz="2000" dirty="0" smtClean="0">
                <a:ea typeface="ＭＳ Ｐゴシック" pitchFamily="34" charset="-128"/>
              </a:rPr>
              <a:t>se x*(</a:t>
            </a:r>
            <a:r>
              <a:rPr lang="en-US" sz="2000" dirty="0" err="1" smtClean="0">
                <a:ea typeface="ＭＳ Ｐゴシック" pitchFamily="34" charset="-128"/>
              </a:rPr>
              <a:t>y+z</a:t>
            </a:r>
            <a:r>
              <a:rPr lang="en-US" sz="2000" dirty="0" smtClean="0">
                <a:ea typeface="ＭＳ Ｐゴシック" pitchFamily="34" charset="-128"/>
              </a:rPr>
              <a:t>)  = </a:t>
            </a:r>
            <a:r>
              <a:rPr lang="en-US" sz="2000" dirty="0" err="1" smtClean="0">
                <a:ea typeface="ＭＳ Ｐゴシック" pitchFamily="34" charset="-128"/>
              </a:rPr>
              <a:t>xy</a:t>
            </a:r>
            <a:r>
              <a:rPr lang="en-US" sz="2000" dirty="0" smtClean="0">
                <a:ea typeface="ＭＳ Ｐゴシック" pitchFamily="34" charset="-128"/>
              </a:rPr>
              <a:t> + </a:t>
            </a:r>
            <a:r>
              <a:rPr lang="en-US" sz="2000" dirty="0" err="1" smtClean="0">
                <a:ea typeface="ＭＳ Ｐゴシック" pitchFamily="34" charset="-128"/>
              </a:rPr>
              <a:t>xz</a:t>
            </a:r>
            <a:endParaRPr lang="en-US" sz="20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 smtClean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 smtClean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 smtClean="0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 smtClean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 smtClean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smtClean="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 smtClean="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 smtClean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=""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2"/>
  <p:tag name="PICTUREFILESIZE" val="404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97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2^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53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2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 | z, y) = P(x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0"/>
  <p:tag name="PICTUREFILESIZE" val="1409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, \mbox{Traffic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85"/>
  <p:tag name="PICTUREFILESIZE" val="2128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5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9"/>
  <p:tag name="PICTUREFILESIZE" val="1969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= P(X_1) P(X_2 | X_1) P(X_3|X_1,X_2) 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1"/>
  <p:tag name="PICTUREFILESIZE" val="2589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03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4"/>
  <p:tag name="PICTUREFILESIZE" val="673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\it +cavity, +catch, -toothache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62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 | y) = 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102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2"/>
  <p:tag name="PICTUREFILESIZE" val="1937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368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2"/>
  <p:tag name="PICTUREFILESIZE" val="404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4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h, h, t, h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643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8"/>
  <p:tag name="PICTUREFILESIZE" val="24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 - t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453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7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1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483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8"/>
  <p:tag name="PICTUREFILESIZE" val="241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\forall x,y,z \,\,\, P(x,y|z) = P(x|z)P(y|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6"/>
  <p:tag name="PICTUREFILESIZE" val="1827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\forall x,y \,\,\, P(x,y) = P(x)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6"/>
  <p:tag name="PICTUREFILESIZE" val="1241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 | Z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80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Alarm  \indep  Fire  |   Smoke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8"/>
  <p:tag name="PICTUREFILESIZE" val="1098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x)P(y|x)P(z|y)}{P(x)P(y|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1"/>
  <p:tag name="PICTUREFILESIZE" val="1871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y)P(x|y)P(z|y)}{P(y)P(x|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0"/>
  <p:tag name="PICTUREFILESIZE" val="1959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8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i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49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j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"/>
  <p:tag name="PICTUREFILESIZE" val="161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223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320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'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353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T'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284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183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282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'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2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2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526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,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9"/>
  <p:tag name="PICTUREFILESIZE" val="440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184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309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, 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2"/>
  <p:tag name="PICTUREFILESIZE" val="467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12 -- probability.pptx</Template>
  <TotalTime>52706</TotalTime>
  <Words>5448</Words>
  <Application>Microsoft Macintosh PowerPoint</Application>
  <PresentationFormat>Custom</PresentationFormat>
  <Paragraphs>2249</Paragraphs>
  <Slides>103</Slides>
  <Notes>15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dan-berkeley-nlp-v1</vt:lpstr>
      <vt:lpstr>CSC2114: Artificial Intelligence </vt:lpstr>
      <vt:lpstr>Probabilistic Models</vt:lpstr>
      <vt:lpstr>Independence</vt:lpstr>
      <vt:lpstr>Independence</vt:lpstr>
      <vt:lpstr>Example: Independence?</vt:lpstr>
      <vt:lpstr>Example: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 and the Chain Rule</vt:lpstr>
      <vt:lpstr>Ghostbusters Chain Rule</vt:lpstr>
      <vt:lpstr>Bayes’Nets: Big Picture</vt:lpstr>
      <vt:lpstr>Bayes’ Nets: Big Picture</vt:lpstr>
      <vt:lpstr>Example Bayes’ Net: Insurance</vt:lpstr>
      <vt:lpstr>Example Bayes’ Net: Car</vt:lpstr>
      <vt:lpstr>Graphical Model Notation</vt:lpstr>
      <vt:lpstr>Example: Coin Flips</vt:lpstr>
      <vt:lpstr>Example: Traffic</vt:lpstr>
      <vt:lpstr>Example: Traffic II</vt:lpstr>
      <vt:lpstr>Example: Alarm Network</vt:lpstr>
      <vt:lpstr>Bayes’ Net Semantics</vt:lpstr>
      <vt:lpstr>Bayes’ Net Semantics</vt:lpstr>
      <vt:lpstr>Probabilities in BNs</vt:lpstr>
      <vt:lpstr>Probabilities in BNs</vt:lpstr>
      <vt:lpstr>Example: Coin Flips</vt:lpstr>
      <vt:lpstr>Example: Traffic</vt:lpstr>
      <vt:lpstr>Example: Alarm Network</vt:lpstr>
      <vt:lpstr>Example: Traffic</vt:lpstr>
      <vt:lpstr>Example: Reverse Traffic</vt:lpstr>
      <vt:lpstr>Causality?</vt:lpstr>
      <vt:lpstr>Bayes’ Nets</vt:lpstr>
      <vt:lpstr>CS 188: Artificial Intelligence </vt:lpstr>
      <vt:lpstr>Bayes’ Nets</vt:lpstr>
      <vt:lpstr>Bayes’ Net Semantics</vt:lpstr>
      <vt:lpstr>Example: Alarm Network</vt:lpstr>
      <vt:lpstr>Example: Alarm Network</vt:lpstr>
      <vt:lpstr>Size of a Bayes’ Net</vt:lpstr>
      <vt:lpstr>Bayes’ Nets</vt:lpstr>
      <vt:lpstr>Conditional Independence</vt:lpstr>
      <vt:lpstr>Bayes Nets: Assumptions</vt:lpstr>
      <vt:lpstr>Example</vt:lpstr>
      <vt:lpstr>Independence in a BN</vt:lpstr>
      <vt:lpstr>D-separation: Outline</vt:lpstr>
      <vt:lpstr>D-separation: Outline</vt:lpstr>
      <vt:lpstr>Causal Chains</vt:lpstr>
      <vt:lpstr>Causal Chains</vt:lpstr>
      <vt:lpstr>Common Cause</vt:lpstr>
      <vt:lpstr>Common Cause</vt:lpstr>
      <vt:lpstr>Common Effect</vt:lpstr>
      <vt:lpstr>The General Case</vt:lpstr>
      <vt:lpstr>Reachability</vt:lpstr>
      <vt:lpstr>Active / Inactive Paths</vt:lpstr>
      <vt:lpstr>D-Separation</vt:lpstr>
      <vt:lpstr>Example</vt:lpstr>
      <vt:lpstr>Example</vt:lpstr>
      <vt:lpstr>Example</vt:lpstr>
      <vt:lpstr>Structure Implications</vt:lpstr>
      <vt:lpstr>Computing All Independences</vt:lpstr>
      <vt:lpstr>Topology Limits Distributions</vt:lpstr>
      <vt:lpstr>Bayes Nets Representation Summary</vt:lpstr>
      <vt:lpstr>Bayes’ Nets</vt:lpstr>
      <vt:lpstr>Bayes’ Net Representation</vt:lpstr>
      <vt:lpstr>Example: Alarm Network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Polytrees</vt:lpstr>
      <vt:lpstr>Bayes’ Nets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ACER</cp:lastModifiedBy>
  <cp:revision>3291</cp:revision>
  <cp:lastPrinted>2014-03-18T18:14:25Z</cp:lastPrinted>
  <dcterms:created xsi:type="dcterms:W3CDTF">2004-08-27T04:16:05Z</dcterms:created>
  <dcterms:modified xsi:type="dcterms:W3CDTF">2017-10-24T08:47:19Z</dcterms:modified>
</cp:coreProperties>
</file>